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56" r:id="rId6"/>
    <p:sldId id="335" r:id="rId7"/>
    <p:sldId id="374" r:id="rId8"/>
    <p:sldId id="375" r:id="rId9"/>
    <p:sldId id="360" r:id="rId10"/>
    <p:sldId id="363" r:id="rId11"/>
    <p:sldId id="382" r:id="rId12"/>
    <p:sldId id="383" r:id="rId13"/>
    <p:sldId id="384" r:id="rId14"/>
    <p:sldId id="385" r:id="rId15"/>
    <p:sldId id="378" r:id="rId16"/>
    <p:sldId id="299"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2F8A"/>
    <a:srgbClr val="C1D42F"/>
    <a:srgbClr val="E7417B"/>
    <a:srgbClr val="FFD300"/>
    <a:srgbClr val="BC0071"/>
    <a:srgbClr val="EEF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3" autoAdjust="0"/>
    <p:restoredTop sz="90000" autoAdjust="0"/>
  </p:normalViewPr>
  <p:slideViewPr>
    <p:cSldViewPr snapToGrid="0">
      <p:cViewPr varScale="1">
        <p:scale>
          <a:sx n="74" d="100"/>
          <a:sy n="74" d="100"/>
        </p:scale>
        <p:origin x="1224" y="6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20" tIns="45710" rIns="91420" bIns="4571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420" tIns="45710" rIns="91420" bIns="45710" rtlCol="0"/>
          <a:lstStyle>
            <a:lvl1pPr algn="r">
              <a:defRPr sz="1200"/>
            </a:lvl1pPr>
          </a:lstStyle>
          <a:p>
            <a:fld id="{533B1D82-5BBF-4E73-88D5-A184524FBBEF}" type="datetimeFigureOut">
              <a:rPr lang="en-GB" smtClean="0"/>
              <a:t>28/11/2018</a:t>
            </a:fld>
            <a:endParaRPr lang="en-GB"/>
          </a:p>
        </p:txBody>
      </p:sp>
      <p:sp>
        <p:nvSpPr>
          <p:cNvPr id="4" name="Footer Placeholder 3"/>
          <p:cNvSpPr>
            <a:spLocks noGrp="1"/>
          </p:cNvSpPr>
          <p:nvPr>
            <p:ph type="ftr" sz="quarter" idx="2"/>
          </p:nvPr>
        </p:nvSpPr>
        <p:spPr>
          <a:xfrm>
            <a:off x="1" y="9430092"/>
            <a:ext cx="2945659" cy="498134"/>
          </a:xfrm>
          <a:prstGeom prst="rect">
            <a:avLst/>
          </a:prstGeom>
        </p:spPr>
        <p:txBody>
          <a:bodyPr vert="horz" lIns="91420" tIns="45710" rIns="91420" bIns="4571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20" tIns="45710" rIns="91420" bIns="45710" rtlCol="0" anchor="b"/>
          <a:lstStyle>
            <a:lvl1pPr algn="r">
              <a:defRPr sz="1200"/>
            </a:lvl1pPr>
          </a:lstStyle>
          <a:p>
            <a:fld id="{E4D1FFAF-3139-4785-BEAB-0D11FADE0DC5}" type="slidenum">
              <a:rPr lang="en-GB" smtClean="0"/>
              <a:t>‹#›</a:t>
            </a:fld>
            <a:endParaRPr lang="en-GB"/>
          </a:p>
        </p:txBody>
      </p:sp>
    </p:spTree>
    <p:extLst>
      <p:ext uri="{BB962C8B-B14F-4D97-AF65-F5344CB8AC3E}">
        <p14:creationId xmlns:p14="http://schemas.microsoft.com/office/powerpoint/2010/main" val="6344375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24T09:52:54.876"/>
    </inkml:context>
    <inkml:brush xml:id="br0">
      <inkml:brushProperty name="width" value="0.08571" units="cm"/>
      <inkml:brushProperty name="height" value="0.08571" units="cm"/>
    </inkml:brush>
  </inkml:definitions>
  <inkml:trace contextRef="#ctx0" brushRef="#br0">1512 209 7623,'-37'-23'7915,"-27"6"-6925,-6-33-361,-31 21-359,-4 3-180,47 18 0,-2 5-45,-11 5 0,-1 7-232,0 8 1,0 4 186,-7 3 0,1 7 0,4 12 0,3 4 0,4-8 0,4 3 45,8 8 0,6 1-45,7-10 0,6 0 0,-16 48 152,14-22-62,24 8-14,2-8 14,12 23 0,0-9-90,12 9 0,2-12 90,12 0 0,12 1-90,3-13 0,11 9 90,12-19-90,2 7 360,12-11-360,12-11 90,3 8-90,-41-28 0,0-1 45,0 1 0,1-2 135,51 7-135,-47-18 0,2-4 45,6-2 0,0-4-45,2-3 0,0-2-45,4 2 0,0-4 0,-11-9 0,-2-2 0,1 6 0,-2-1 0,36-22 45,-42 17 0,-1 2-45,31-11 0,9-20 0,-12 8 0,1-11 0,-13 0 0,10-12 0,-21-2 90,-3-13-90,-15 1 0,-11 0 0,0-12 89,-11 9-89,-4-9 90,-11 0 0,-11 21 0,-15-18 0,-27 20-90,22 22 0,-4 0-45,-14 5 0,-4-1-270,1-10 1,-3 1-766,-14 7 1,-4 5-383,2-4 0,-3 5-2631,-9 13 0,-2 8 4093,-3 1 0,5 7 0,-19 8 0,21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20" tIns="45710" rIns="91420" bIns="45710"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420" tIns="45710" rIns="91420" bIns="45710" rtlCol="0"/>
          <a:lstStyle>
            <a:lvl1pPr algn="r">
              <a:defRPr sz="1200"/>
            </a:lvl1pPr>
          </a:lstStyle>
          <a:p>
            <a:fld id="{3D79B9F8-4256-4ECE-98E5-2858C43FE9EC}" type="datetimeFigureOut">
              <a:rPr lang="en-GB" smtClean="0"/>
              <a:t>28/11/2018</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20" tIns="45710" rIns="91420" bIns="45710" rtlCol="0" anchor="ctr"/>
          <a:lstStyle/>
          <a:p>
            <a:endParaRPr lang="en-GB"/>
          </a:p>
        </p:txBody>
      </p:sp>
      <p:sp>
        <p:nvSpPr>
          <p:cNvPr id="5" name="Notes Placeholder 4"/>
          <p:cNvSpPr>
            <a:spLocks noGrp="1"/>
          </p:cNvSpPr>
          <p:nvPr>
            <p:ph type="body" sz="quarter" idx="3"/>
          </p:nvPr>
        </p:nvSpPr>
        <p:spPr>
          <a:xfrm>
            <a:off x="679768" y="4777958"/>
            <a:ext cx="5438140" cy="3909238"/>
          </a:xfrm>
          <a:prstGeom prst="rect">
            <a:avLst/>
          </a:prstGeom>
        </p:spPr>
        <p:txBody>
          <a:bodyPr vert="horz" lIns="91420" tIns="45710" rIns="91420" bIns="457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420" tIns="45710" rIns="91420"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20" tIns="45710" rIns="91420" bIns="45710" rtlCol="0" anchor="b"/>
          <a:lstStyle>
            <a:lvl1pPr algn="r">
              <a:defRPr sz="1200"/>
            </a:lvl1pPr>
          </a:lstStyle>
          <a:p>
            <a:fld id="{EAA4643C-E0B9-4BB2-93F7-14DCC65951F8}" type="slidenum">
              <a:rPr lang="en-GB" smtClean="0"/>
              <a:t>‹#›</a:t>
            </a:fld>
            <a:endParaRPr lang="en-GB"/>
          </a:p>
        </p:txBody>
      </p:sp>
    </p:spTree>
    <p:extLst>
      <p:ext uri="{BB962C8B-B14F-4D97-AF65-F5344CB8AC3E}">
        <p14:creationId xmlns:p14="http://schemas.microsoft.com/office/powerpoint/2010/main" val="277370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have a range of boards on offer to staff to explore throughout the session.  You can ask staff to begin by trying to lay the boards in order from Year 1 to Year 6.  </a:t>
            </a:r>
          </a:p>
        </p:txBody>
      </p:sp>
      <p:sp>
        <p:nvSpPr>
          <p:cNvPr id="4" name="Slide Number Placeholder 3"/>
          <p:cNvSpPr>
            <a:spLocks noGrp="1"/>
          </p:cNvSpPr>
          <p:nvPr>
            <p:ph type="sldNum" sz="quarter" idx="10"/>
          </p:nvPr>
        </p:nvSpPr>
        <p:spPr/>
        <p:txBody>
          <a:bodyPr/>
          <a:lstStyle/>
          <a:p>
            <a:fld id="{EAA4643C-E0B9-4BB2-93F7-14DCC65951F8}" type="slidenum">
              <a:rPr lang="en-GB" smtClean="0"/>
              <a:t>1</a:t>
            </a:fld>
            <a:endParaRPr lang="en-GB"/>
          </a:p>
        </p:txBody>
      </p:sp>
    </p:spTree>
    <p:extLst>
      <p:ext uri="{BB962C8B-B14F-4D97-AF65-F5344CB8AC3E}">
        <p14:creationId xmlns:p14="http://schemas.microsoft.com/office/powerpoint/2010/main" val="354729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AA4643C-E0B9-4BB2-93F7-14DCC65951F8}" type="slidenum">
              <a:rPr lang="en-GB" smtClean="0"/>
              <a:t>10</a:t>
            </a:fld>
            <a:endParaRPr lang="en-GB"/>
          </a:p>
        </p:txBody>
      </p:sp>
    </p:spTree>
    <p:extLst>
      <p:ext uri="{BB962C8B-B14F-4D97-AF65-F5344CB8AC3E}">
        <p14:creationId xmlns:p14="http://schemas.microsoft.com/office/powerpoint/2010/main" val="393493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Allow staff to do the above.  </a:t>
            </a:r>
          </a:p>
          <a:p>
            <a:r>
              <a:rPr lang="en-GB" baseline="0" dirty="0"/>
              <a:t>For maximum impact, we suggest telling staff that in 1 month’s time you will revisit Rapid Recall boards in the staff meeting.  At this meeting you will ask staff to share</a:t>
            </a:r>
          </a:p>
          <a:p>
            <a:r>
              <a:rPr lang="en-GB" baseline="0" dirty="0"/>
              <a:t>-How they have used it to inform assessment</a:t>
            </a:r>
          </a:p>
          <a:p>
            <a:r>
              <a:rPr lang="en-GB" baseline="0" dirty="0"/>
              <a:t>-Most successful way of using it in their class</a:t>
            </a:r>
          </a:p>
        </p:txBody>
      </p:sp>
      <p:sp>
        <p:nvSpPr>
          <p:cNvPr id="4" name="Slide Number Placeholder 3"/>
          <p:cNvSpPr>
            <a:spLocks noGrp="1"/>
          </p:cNvSpPr>
          <p:nvPr>
            <p:ph type="sldNum" sz="quarter" idx="10"/>
          </p:nvPr>
        </p:nvSpPr>
        <p:spPr/>
        <p:txBody>
          <a:bodyPr/>
          <a:lstStyle/>
          <a:p>
            <a:fld id="{EAA4643C-E0B9-4BB2-93F7-14DCC65951F8}" type="slidenum">
              <a:rPr lang="en-GB" smtClean="0"/>
              <a:t>11</a:t>
            </a:fld>
            <a:endParaRPr lang="en-GB"/>
          </a:p>
        </p:txBody>
      </p:sp>
    </p:spTree>
    <p:extLst>
      <p:ext uri="{BB962C8B-B14F-4D97-AF65-F5344CB8AC3E}">
        <p14:creationId xmlns:p14="http://schemas.microsoft.com/office/powerpoint/2010/main" val="231157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63BC89-8BB8-4E23-B9B3-52FF93A56DA9}" type="slidenum">
              <a:rPr lang="en-GB" smtClean="0"/>
              <a:t>12</a:t>
            </a:fld>
            <a:endParaRPr lang="en-GB"/>
          </a:p>
        </p:txBody>
      </p:sp>
    </p:spTree>
    <p:extLst>
      <p:ext uri="{BB962C8B-B14F-4D97-AF65-F5344CB8AC3E}">
        <p14:creationId xmlns:p14="http://schemas.microsoft.com/office/powerpoint/2010/main" val="84891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latin typeface="Arial" panose="020B0604020202020204" pitchFamily="34" charset="0"/>
                <a:cs typeface="Arial" panose="020B0604020202020204" pitchFamily="34" charset="0"/>
              </a:rPr>
              <a:t>Introduction – </a:t>
            </a:r>
          </a:p>
          <a:p>
            <a:r>
              <a:rPr lang="en-GB" b="1" baseline="0" dirty="0">
                <a:latin typeface="Arial" panose="020B0604020202020204" pitchFamily="34" charset="0"/>
                <a:cs typeface="Arial" panose="020B0604020202020204" pitchFamily="34" charset="0"/>
              </a:rPr>
              <a:t>What are the Rapid Recall Boards?</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Play embedded video to introduce staff to the boards</a:t>
            </a:r>
          </a:p>
          <a:p>
            <a:pPr marL="171450" indent="-171450">
              <a:buFont typeface="Arial" panose="020B0604020202020204" pitchFamily="34" charset="0"/>
              <a:buChar char="•"/>
            </a:pPr>
            <a:endParaRPr lang="en-GB"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baseline="0" dirty="0">
                <a:latin typeface="Arial" panose="020B0604020202020204" pitchFamily="34" charset="0"/>
                <a:cs typeface="Arial" panose="020B0604020202020204" pitchFamily="34" charset="0"/>
              </a:rPr>
              <a:t>What are Rapid Recall Boards?</a:t>
            </a:r>
          </a:p>
          <a:p>
            <a:pPr marL="171450" indent="-17145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They are a brilliant visual assessment tool to inform teaching – you can quickly differentiate the board by your choice of number </a:t>
            </a:r>
          </a:p>
          <a:p>
            <a:pPr marL="171450" indent="-17145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They cover many of the National Curriculum ‘Number’ objectives for any year between 1 and 6 (see https://www.propeller.education/objectives-covered-by-rapid-recall-whiteboards/</a:t>
            </a:r>
          </a:p>
          <a:p>
            <a:pPr marL="171450" indent="-17145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the Summer of 2017, we updated the boards to include intelligent practice and variation, as well as add a new anti-glare, cream tint to support pupils with visual impairments </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AA4643C-E0B9-4BB2-93F7-14DCC65951F8}" type="slidenum">
              <a:rPr lang="en-GB" smtClean="0"/>
              <a:t>2</a:t>
            </a:fld>
            <a:endParaRPr lang="en-GB"/>
          </a:p>
        </p:txBody>
      </p:sp>
    </p:spTree>
    <p:extLst>
      <p:ext uri="{BB962C8B-B14F-4D97-AF65-F5344CB8AC3E}">
        <p14:creationId xmlns:p14="http://schemas.microsoft.com/office/powerpoint/2010/main" val="16122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Arial" panose="020B0604020202020204" pitchFamily="34" charset="0"/>
                <a:cs typeface="Arial" panose="020B0604020202020204" pitchFamily="34" charset="0"/>
              </a:rPr>
              <a:t>Get the teachers in the room to spend 5 minutes exploring both sides of the board in pairs.  Have one board from each year group on the table.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Ask them to spend 5 minutes trying to work out</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Where the Year group and side are stated</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What concepts are covered</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How they could differentiate the board with their class</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Are there any activities in particular they could expand on and turn into whole lessons</a:t>
            </a:r>
          </a:p>
          <a:p>
            <a:pPr marL="0" indent="0">
              <a:buFont typeface="Arial" panose="020B0604020202020204" pitchFamily="34" charset="0"/>
              <a:buNone/>
            </a:pPr>
            <a:endParaRPr lang="en-GB"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aseline="0" dirty="0">
                <a:latin typeface="Arial" panose="020B0604020202020204" pitchFamily="34" charset="0"/>
                <a:cs typeface="Arial" panose="020B0604020202020204" pitchFamily="34" charset="0"/>
              </a:rPr>
              <a:t>Then challenge each table to put the boards in order from Year 1 to Year 6 to look at progression</a:t>
            </a:r>
          </a:p>
        </p:txBody>
      </p:sp>
      <p:sp>
        <p:nvSpPr>
          <p:cNvPr id="4" name="Slide Number Placeholder 3"/>
          <p:cNvSpPr>
            <a:spLocks noGrp="1"/>
          </p:cNvSpPr>
          <p:nvPr>
            <p:ph type="sldNum" sz="quarter" idx="10"/>
          </p:nvPr>
        </p:nvSpPr>
        <p:spPr/>
        <p:txBody>
          <a:bodyPr/>
          <a:lstStyle/>
          <a:p>
            <a:fld id="{EAA4643C-E0B9-4BB2-93F7-14DCC65951F8}" type="slidenum">
              <a:rPr lang="en-GB" smtClean="0"/>
              <a:t>3</a:t>
            </a:fld>
            <a:endParaRPr lang="en-GB"/>
          </a:p>
        </p:txBody>
      </p:sp>
    </p:spTree>
    <p:extLst>
      <p:ext uri="{BB962C8B-B14F-4D97-AF65-F5344CB8AC3E}">
        <p14:creationId xmlns:p14="http://schemas.microsoft.com/office/powerpoint/2010/main" val="333903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a:t>Ask the adults as they complete the activity individually and in silence.</a:t>
            </a:r>
          </a:p>
          <a:p>
            <a:r>
              <a:rPr lang="en-GB" baseline="0" dirty="0"/>
              <a:t>- How might this make the child feel?</a:t>
            </a:r>
          </a:p>
          <a:p>
            <a:r>
              <a:rPr lang="en-GB" baseline="0" dirty="0"/>
              <a:t>- Did you work through the board in a particular order?</a:t>
            </a:r>
          </a:p>
          <a:p>
            <a:r>
              <a:rPr lang="en-GB" baseline="0" dirty="0"/>
              <a:t>- Did you avoid certain parts?  If so, as a teacher, what could you ascertain if you see blank sections of a child’s board?</a:t>
            </a:r>
          </a:p>
          <a:p>
            <a:r>
              <a:rPr lang="en-GB" baseline="0" dirty="0"/>
              <a:t>- Did you choose their first section based on feeling really confident in that area?</a:t>
            </a:r>
          </a:p>
          <a:p>
            <a:r>
              <a:rPr lang="en-GB" baseline="0" dirty="0"/>
              <a:t>- Would this approach be suitable for all children?</a:t>
            </a:r>
          </a:p>
          <a:p>
            <a:r>
              <a:rPr lang="en-GB" baseline="0" dirty="0"/>
              <a:t>- How could you modify this approach for less confident children (working in pairs, on circled parts of the board only…)</a:t>
            </a:r>
          </a:p>
          <a:p>
            <a:r>
              <a:rPr lang="en-GB" baseline="0" dirty="0"/>
              <a:t>- Do you think that if you regularly practised in this way your time and fluency skills would improve?</a:t>
            </a:r>
          </a:p>
        </p:txBody>
      </p:sp>
      <p:sp>
        <p:nvSpPr>
          <p:cNvPr id="4" name="Slide Number Placeholder 3"/>
          <p:cNvSpPr>
            <a:spLocks noGrp="1"/>
          </p:cNvSpPr>
          <p:nvPr>
            <p:ph type="sldNum" sz="quarter" idx="10"/>
          </p:nvPr>
        </p:nvSpPr>
        <p:spPr/>
        <p:txBody>
          <a:bodyPr/>
          <a:lstStyle/>
          <a:p>
            <a:fld id="{EAA4643C-E0B9-4BB2-93F7-14DCC65951F8}" type="slidenum">
              <a:rPr lang="en-GB" smtClean="0"/>
              <a:t>4</a:t>
            </a:fld>
            <a:endParaRPr lang="en-GB"/>
          </a:p>
        </p:txBody>
      </p:sp>
    </p:spTree>
    <p:extLst>
      <p:ext uri="{BB962C8B-B14F-4D97-AF65-F5344CB8AC3E}">
        <p14:creationId xmlns:p14="http://schemas.microsoft.com/office/powerpoint/2010/main" val="116544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a:t>Ask the adults as they complete the activity individually and in silence.</a:t>
            </a:r>
          </a:p>
          <a:p>
            <a:r>
              <a:rPr lang="en-GB" baseline="0" dirty="0"/>
              <a:t>- How might this make the child feel?</a:t>
            </a:r>
          </a:p>
          <a:p>
            <a:r>
              <a:rPr lang="en-GB" baseline="0" dirty="0"/>
              <a:t>- Did you work through the board in a particular order?</a:t>
            </a:r>
          </a:p>
          <a:p>
            <a:r>
              <a:rPr lang="en-GB" baseline="0" dirty="0"/>
              <a:t>- Did you avoid certain parts?  If so, as a teacher, what could you ascertain if you see blank sections of a child’s board?</a:t>
            </a:r>
          </a:p>
          <a:p>
            <a:r>
              <a:rPr lang="en-GB" baseline="0" dirty="0"/>
              <a:t>- Did you choose their first section based on feeling really confident in that area?</a:t>
            </a:r>
          </a:p>
          <a:p>
            <a:r>
              <a:rPr lang="en-GB" baseline="0" dirty="0"/>
              <a:t>- Would this approach be suitable for all children?</a:t>
            </a:r>
          </a:p>
          <a:p>
            <a:r>
              <a:rPr lang="en-GB" baseline="0" dirty="0"/>
              <a:t>- How could you modify this approach for less confident children (working in pairs, on circled parts of the board only…)</a:t>
            </a:r>
          </a:p>
          <a:p>
            <a:r>
              <a:rPr lang="en-GB" baseline="0" dirty="0"/>
              <a:t>- Do you think that if you regularly practised in this way your time and fluency skills would improve?</a:t>
            </a:r>
            <a:endParaRPr lang="en-GB" i="1" baseline="0" dirty="0"/>
          </a:p>
          <a:p>
            <a:endParaRPr lang="en-GB" i="1" baseline="0" dirty="0"/>
          </a:p>
          <a:p>
            <a:r>
              <a:rPr lang="en-GB" i="1" baseline="0" dirty="0"/>
              <a:t>Then, Show teachers the online marking portal at https://www.propeller.education/answers/, or click on the link in the presentation.</a:t>
            </a:r>
          </a:p>
          <a:p>
            <a:r>
              <a:rPr lang="en-GB" baseline="0" dirty="0"/>
              <a:t>Demonstrate to the teachers how to access the portal. </a:t>
            </a:r>
          </a:p>
          <a:p>
            <a:r>
              <a:rPr lang="en-GB" baseline="0" dirty="0"/>
              <a:t>First, click on the correct board and side, type in the chosen number and press return to populate the board.</a:t>
            </a:r>
          </a:p>
          <a:p>
            <a:r>
              <a:rPr lang="en-GB" baseline="0" dirty="0"/>
              <a:t>Explain that on some areas of the board there may be a ‘?’ -  in these areas there are a multitude of correct answers and thus the teacher needs to discuss these areas with the class.</a:t>
            </a:r>
          </a:p>
          <a:p>
            <a:endParaRPr lang="en-GB" baseline="0" dirty="0"/>
          </a:p>
        </p:txBody>
      </p:sp>
      <p:sp>
        <p:nvSpPr>
          <p:cNvPr id="4" name="Slide Number Placeholder 3"/>
          <p:cNvSpPr>
            <a:spLocks noGrp="1"/>
          </p:cNvSpPr>
          <p:nvPr>
            <p:ph type="sldNum" sz="quarter" idx="10"/>
          </p:nvPr>
        </p:nvSpPr>
        <p:spPr/>
        <p:txBody>
          <a:bodyPr/>
          <a:lstStyle/>
          <a:p>
            <a:fld id="{EAA4643C-E0B9-4BB2-93F7-14DCC65951F8}" type="slidenum">
              <a:rPr lang="en-GB" smtClean="0"/>
              <a:t>5</a:t>
            </a:fld>
            <a:endParaRPr lang="en-GB"/>
          </a:p>
        </p:txBody>
      </p:sp>
    </p:spTree>
    <p:extLst>
      <p:ext uri="{BB962C8B-B14F-4D97-AF65-F5344CB8AC3E}">
        <p14:creationId xmlns:p14="http://schemas.microsoft.com/office/powerpoint/2010/main" val="151994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Suggestion 2:  The pilot and navigator pair.</a:t>
            </a:r>
          </a:p>
          <a:p>
            <a:endParaRPr lang="en-GB" baseline="0" dirty="0"/>
          </a:p>
          <a:p>
            <a:r>
              <a:rPr lang="en-GB" baseline="0" dirty="0"/>
              <a:t>Choose a number and write it on the board of your choice.  Take on the roles of the pilot and navigator.  Try to work through the board in any order that you wish for 5 minutes.</a:t>
            </a:r>
          </a:p>
          <a:p>
            <a:r>
              <a:rPr lang="en-GB" baseline="0" dirty="0"/>
              <a:t>After 5 minutes discuss as a pair how this may help children develop mathematical vocabulary, strategies and reasoning skills.</a:t>
            </a:r>
          </a:p>
          <a:p>
            <a:r>
              <a:rPr lang="en-GB" baseline="0" dirty="0"/>
              <a:t>Think about your own class; how would you create your pairs?  Would you change them and, if so, would it be every time? Weekly? Monthly?</a:t>
            </a:r>
          </a:p>
        </p:txBody>
      </p:sp>
      <p:sp>
        <p:nvSpPr>
          <p:cNvPr id="4" name="Slide Number Placeholder 3"/>
          <p:cNvSpPr>
            <a:spLocks noGrp="1"/>
          </p:cNvSpPr>
          <p:nvPr>
            <p:ph type="sldNum" sz="quarter" idx="10"/>
          </p:nvPr>
        </p:nvSpPr>
        <p:spPr/>
        <p:txBody>
          <a:bodyPr/>
          <a:lstStyle/>
          <a:p>
            <a:fld id="{EAA4643C-E0B9-4BB2-93F7-14DCC65951F8}" type="slidenum">
              <a:rPr lang="en-GB" smtClean="0"/>
              <a:t>6</a:t>
            </a:fld>
            <a:endParaRPr lang="en-GB"/>
          </a:p>
        </p:txBody>
      </p:sp>
    </p:spTree>
    <p:extLst>
      <p:ext uri="{BB962C8B-B14F-4D97-AF65-F5344CB8AC3E}">
        <p14:creationId xmlns:p14="http://schemas.microsoft.com/office/powerpoint/2010/main" val="191440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Suggestion 2:  The pilot and navigator pair.</a:t>
            </a:r>
          </a:p>
          <a:p>
            <a:endParaRPr lang="en-GB" baseline="0" dirty="0"/>
          </a:p>
          <a:p>
            <a:r>
              <a:rPr lang="en-GB" baseline="0" dirty="0"/>
              <a:t>Choose a number and write it on the board of your choice.  Take on the roles of the pilot and navigator.  Try to work through the board in any order that you wish for 5 minutes.</a:t>
            </a:r>
          </a:p>
          <a:p>
            <a:r>
              <a:rPr lang="en-GB" baseline="0" dirty="0"/>
              <a:t>After 5 minutes discuss as a pair how this may help children develop mathematical vocabulary, strategies and reasoning skills.</a:t>
            </a:r>
          </a:p>
          <a:p>
            <a:r>
              <a:rPr lang="en-GB" baseline="0" dirty="0"/>
              <a:t>Think about your own class; how would you create your pairs?  Would you change them and, if so, would it be every time? Weekly? Monthly?</a:t>
            </a:r>
          </a:p>
        </p:txBody>
      </p:sp>
      <p:sp>
        <p:nvSpPr>
          <p:cNvPr id="4" name="Slide Number Placeholder 3"/>
          <p:cNvSpPr>
            <a:spLocks noGrp="1"/>
          </p:cNvSpPr>
          <p:nvPr>
            <p:ph type="sldNum" sz="quarter" idx="10"/>
          </p:nvPr>
        </p:nvSpPr>
        <p:spPr/>
        <p:txBody>
          <a:bodyPr/>
          <a:lstStyle/>
          <a:p>
            <a:fld id="{EAA4643C-E0B9-4BB2-93F7-14DCC65951F8}" type="slidenum">
              <a:rPr lang="en-GB" smtClean="0"/>
              <a:t>7</a:t>
            </a:fld>
            <a:endParaRPr lang="en-GB"/>
          </a:p>
        </p:txBody>
      </p:sp>
    </p:spTree>
    <p:extLst>
      <p:ext uri="{BB962C8B-B14F-4D97-AF65-F5344CB8AC3E}">
        <p14:creationId xmlns:p14="http://schemas.microsoft.com/office/powerpoint/2010/main" val="166894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Suggestion 2:  The pilot and navigator pair.</a:t>
            </a:r>
          </a:p>
          <a:p>
            <a:endParaRPr lang="en-GB" baseline="0" dirty="0"/>
          </a:p>
          <a:p>
            <a:r>
              <a:rPr lang="en-GB" baseline="0" dirty="0"/>
              <a:t>Choose a number and write it on the board of your choice.  Take on the roles of the pilot and navigator.  Try to work through the board in any order that you wish for 5 minutes.</a:t>
            </a:r>
          </a:p>
          <a:p>
            <a:r>
              <a:rPr lang="en-GB" baseline="0" dirty="0"/>
              <a:t>After 5 minutes discuss as a pair how this may help children develop mathematical vocabulary, strategies and reasoning skills.</a:t>
            </a:r>
          </a:p>
          <a:p>
            <a:r>
              <a:rPr lang="en-GB" baseline="0" dirty="0"/>
              <a:t>Think about your own class; how would you create your pairs?  Would you change them and, if so, would it be every time? Weekly? Monthly?</a:t>
            </a:r>
          </a:p>
        </p:txBody>
      </p:sp>
      <p:sp>
        <p:nvSpPr>
          <p:cNvPr id="4" name="Slide Number Placeholder 3"/>
          <p:cNvSpPr>
            <a:spLocks noGrp="1"/>
          </p:cNvSpPr>
          <p:nvPr>
            <p:ph type="sldNum" sz="quarter" idx="10"/>
          </p:nvPr>
        </p:nvSpPr>
        <p:spPr/>
        <p:txBody>
          <a:bodyPr/>
          <a:lstStyle/>
          <a:p>
            <a:fld id="{EAA4643C-E0B9-4BB2-93F7-14DCC65951F8}" type="slidenum">
              <a:rPr lang="en-GB" smtClean="0"/>
              <a:t>8</a:t>
            </a:fld>
            <a:endParaRPr lang="en-GB"/>
          </a:p>
        </p:txBody>
      </p:sp>
    </p:spTree>
    <p:extLst>
      <p:ext uri="{BB962C8B-B14F-4D97-AF65-F5344CB8AC3E}">
        <p14:creationId xmlns:p14="http://schemas.microsoft.com/office/powerpoint/2010/main" val="20671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on section of the board to develop a mastery style approach.  Here is the maths consultant, Anthony Reddy from Sense of Number showing how using just one section can develop understanding of number.</a:t>
            </a:r>
          </a:p>
        </p:txBody>
      </p:sp>
      <p:sp>
        <p:nvSpPr>
          <p:cNvPr id="4" name="Slide Number Placeholder 3"/>
          <p:cNvSpPr>
            <a:spLocks noGrp="1"/>
          </p:cNvSpPr>
          <p:nvPr>
            <p:ph type="sldNum" sz="quarter" idx="10"/>
          </p:nvPr>
        </p:nvSpPr>
        <p:spPr/>
        <p:txBody>
          <a:bodyPr/>
          <a:lstStyle/>
          <a:p>
            <a:fld id="{EAA4643C-E0B9-4BB2-93F7-14DCC65951F8}" type="slidenum">
              <a:rPr lang="en-GB" smtClean="0"/>
              <a:t>9</a:t>
            </a:fld>
            <a:endParaRPr lang="en-GB"/>
          </a:p>
        </p:txBody>
      </p:sp>
    </p:spTree>
    <p:extLst>
      <p:ext uri="{BB962C8B-B14F-4D97-AF65-F5344CB8AC3E}">
        <p14:creationId xmlns:p14="http://schemas.microsoft.com/office/powerpoint/2010/main" val="322655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225470-CA32-4D48-B35A-3ED93AB19F4E}"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377620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25470-CA32-4D48-B35A-3ED93AB19F4E}"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245055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25470-CA32-4D48-B35A-3ED93AB19F4E}"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38671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25470-CA32-4D48-B35A-3ED93AB19F4E}"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409577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225470-CA32-4D48-B35A-3ED93AB19F4E}"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32629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225470-CA32-4D48-B35A-3ED93AB19F4E}"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81612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225470-CA32-4D48-B35A-3ED93AB19F4E}" type="datetimeFigureOut">
              <a:rPr lang="en-GB" smtClean="0"/>
              <a:t>28/11/2018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337934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225470-CA32-4D48-B35A-3ED93AB19F4E}" type="datetimeFigureOut">
              <a:rPr lang="en-GB" smtClean="0"/>
              <a:t>28/11/2018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153105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25470-CA32-4D48-B35A-3ED93AB19F4E}" type="datetimeFigureOut">
              <a:rPr lang="en-GB" smtClean="0"/>
              <a:t>28/11/2018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93695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25470-CA32-4D48-B35A-3ED93AB19F4E}"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22783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25470-CA32-4D48-B35A-3ED93AB19F4E}" type="datetimeFigureOut">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8227D-3574-4B3A-9963-121BAB950BF3}" type="slidenum">
              <a:rPr lang="en-GB" smtClean="0"/>
              <a:t>‹#›</a:t>
            </a:fld>
            <a:endParaRPr lang="en-GB"/>
          </a:p>
        </p:txBody>
      </p:sp>
    </p:spTree>
    <p:extLst>
      <p:ext uri="{BB962C8B-B14F-4D97-AF65-F5344CB8AC3E}">
        <p14:creationId xmlns:p14="http://schemas.microsoft.com/office/powerpoint/2010/main" val="212274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25470-CA32-4D48-B35A-3ED93AB19F4E}" type="datetimeFigureOut">
              <a:rPr lang="en-GB" smtClean="0"/>
              <a:t>28/11/2018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8227D-3574-4B3A-9963-121BAB950BF3}" type="slidenum">
              <a:rPr lang="en-GB" smtClean="0"/>
              <a:t>‹#›</a:t>
            </a:fld>
            <a:endParaRPr lang="en-GB"/>
          </a:p>
        </p:txBody>
      </p:sp>
    </p:spTree>
    <p:extLst>
      <p:ext uri="{BB962C8B-B14F-4D97-AF65-F5344CB8AC3E}">
        <p14:creationId xmlns:p14="http://schemas.microsoft.com/office/powerpoint/2010/main" val="400288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channel/UCgW9HE3it6F0NKRtTJsHfuQ/playlists"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propeller.educ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info@propeller.educ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4s7aL5ZCc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Aw-CMpAIEl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propeller.education/answ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https://www.youtube.com/embed/shlK54RIPC0" TargetMode="External"/><Relationship Id="rId1" Type="http://schemas.openxmlformats.org/officeDocument/2006/relationships/video" Target="https://www.youtube.com/embed/shlK54RIPC0?rel=0&amp;showinfo=0" TargetMode="Externa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https://www.youtube.com/embed/5_ryvoEmM2s" TargetMode="External"/><Relationship Id="rId1" Type="http://schemas.openxmlformats.org/officeDocument/2006/relationships/video" Target="https://www.youtube.com/embed/5_ryvoEmM2s?rel=0&amp;showinfo=0" TargetMode="Externa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A9ZPBiT95i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video" Target="https://www.youtube.com/embed/HEXRYAkXUnw" TargetMode="External"/><Relationship Id="rId7" Type="http://schemas.openxmlformats.org/officeDocument/2006/relationships/image" Target="../media/image9.png"/><Relationship Id="rId2" Type="http://schemas.openxmlformats.org/officeDocument/2006/relationships/video" Target="https://www.youtube.com/embed/in4f5GgSXpA" TargetMode="External"/><Relationship Id="rId1" Type="http://schemas.openxmlformats.org/officeDocument/2006/relationships/video" Target="https://www.youtube.com/embed/4UoKyu6Onsc?feature=oembed" TargetMode="Externa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B2EC11-CD1A-1941-BD1D-40D9B18A1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720" y="-91529"/>
            <a:ext cx="9428404" cy="7002444"/>
          </a:xfrm>
          <a:prstGeom prst="rect">
            <a:avLst/>
          </a:prstGeom>
        </p:spPr>
      </p:pic>
      <p:grpSp>
        <p:nvGrpSpPr>
          <p:cNvPr id="2" name="Group 1">
            <a:extLst>
              <a:ext uri="{FF2B5EF4-FFF2-40B4-BE49-F238E27FC236}">
                <a16:creationId xmlns:a16="http://schemas.microsoft.com/office/drawing/2014/main" id="{D79D90C8-1390-894B-9F28-F7D6BD33B3C4}"/>
              </a:ext>
            </a:extLst>
          </p:cNvPr>
          <p:cNvGrpSpPr/>
          <p:nvPr/>
        </p:nvGrpSpPr>
        <p:grpSpPr>
          <a:xfrm>
            <a:off x="-538821" y="-35933"/>
            <a:ext cx="7105662" cy="6891251"/>
            <a:chOff x="-291171" y="-35933"/>
            <a:chExt cx="7105662" cy="6891251"/>
          </a:xfrm>
        </p:grpSpPr>
        <p:sp>
          <p:nvSpPr>
            <p:cNvPr id="9" name="Freeform 8">
              <a:extLst>
                <a:ext uri="{FF2B5EF4-FFF2-40B4-BE49-F238E27FC236}">
                  <a16:creationId xmlns:a16="http://schemas.microsoft.com/office/drawing/2014/main" id="{3CFD99DC-75CA-2D4D-B5C9-FB285D4CD3C1}"/>
                </a:ext>
              </a:extLst>
            </p:cNvPr>
            <p:cNvSpPr/>
            <p:nvPr/>
          </p:nvSpPr>
          <p:spPr>
            <a:xfrm>
              <a:off x="158052" y="-35933"/>
              <a:ext cx="6656439" cy="6891251"/>
            </a:xfrm>
            <a:custGeom>
              <a:avLst/>
              <a:gdLst>
                <a:gd name="connsiteX0" fmla="*/ 0 w 5245331"/>
                <a:gd name="connsiteY0" fmla="*/ 0 h 6891251"/>
                <a:gd name="connsiteX1" fmla="*/ 5245331 w 5245331"/>
                <a:gd name="connsiteY1" fmla="*/ 0 h 6891251"/>
                <a:gd name="connsiteX2" fmla="*/ 3607724 w 5245331"/>
                <a:gd name="connsiteY2" fmla="*/ 6891251 h 6891251"/>
                <a:gd name="connsiteX3" fmla="*/ 0 w 5245331"/>
                <a:gd name="connsiteY3" fmla="*/ 6891251 h 6891251"/>
                <a:gd name="connsiteX4" fmla="*/ 0 w 5245331"/>
                <a:gd name="connsiteY4" fmla="*/ 0 h 689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331" h="6891251">
                  <a:moveTo>
                    <a:pt x="0" y="0"/>
                  </a:moveTo>
                  <a:lnTo>
                    <a:pt x="5245331" y="0"/>
                  </a:lnTo>
                  <a:lnTo>
                    <a:pt x="3607724" y="6891251"/>
                  </a:lnTo>
                  <a:lnTo>
                    <a:pt x="0" y="6891251"/>
                  </a:lnTo>
                  <a:lnTo>
                    <a:pt x="0" y="0"/>
                  </a:lnTo>
                  <a:close/>
                </a:path>
              </a:pathLst>
            </a:cu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300"/>
                </a:solidFill>
                <a:highlight>
                  <a:srgbClr val="000080"/>
                </a:highlight>
              </a:endParaRPr>
            </a:p>
          </p:txBody>
        </p:sp>
        <p:sp>
          <p:nvSpPr>
            <p:cNvPr id="10" name="TextBox 9">
              <a:extLst>
                <a:ext uri="{FF2B5EF4-FFF2-40B4-BE49-F238E27FC236}">
                  <a16:creationId xmlns:a16="http://schemas.microsoft.com/office/drawing/2014/main" id="{24C4C4C7-E512-074F-9254-06E06D665818}"/>
                </a:ext>
              </a:extLst>
            </p:cNvPr>
            <p:cNvSpPr txBox="1"/>
            <p:nvPr/>
          </p:nvSpPr>
          <p:spPr>
            <a:xfrm>
              <a:off x="620898" y="2096714"/>
              <a:ext cx="5180790" cy="1938992"/>
            </a:xfrm>
            <a:prstGeom prst="rect">
              <a:avLst/>
            </a:prstGeom>
            <a:noFill/>
          </p:spPr>
          <p:txBody>
            <a:bodyPr wrap="square" rtlCol="0">
              <a:spAutoFit/>
            </a:bodyPr>
            <a:lstStyle/>
            <a:p>
              <a:r>
                <a:rPr lang="en-GB" sz="4000" b="1" i="1" spc="-150" dirty="0">
                  <a:latin typeface="Arial" panose="020B0604020202020204" pitchFamily="34" charset="0"/>
                  <a:cs typeface="Arial" panose="020B0604020202020204" pitchFamily="34" charset="0"/>
                </a:rPr>
                <a:t>Getting to know your Rapid Recall Whiteboard</a:t>
              </a:r>
            </a:p>
          </p:txBody>
        </p:sp>
        <p:pic>
          <p:nvPicPr>
            <p:cNvPr id="12" name="Picture 11">
              <a:extLst>
                <a:ext uri="{FF2B5EF4-FFF2-40B4-BE49-F238E27FC236}">
                  <a16:creationId xmlns:a16="http://schemas.microsoft.com/office/drawing/2014/main" id="{4EF3748A-60A1-B74A-96EF-749FA36AA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21" y="336514"/>
              <a:ext cx="3584823" cy="1423687"/>
            </a:xfrm>
            <a:prstGeom prst="rect">
              <a:avLst/>
            </a:prstGeom>
          </p:spPr>
        </p:pic>
        <p:pic>
          <p:nvPicPr>
            <p:cNvPr id="15" name="Picture 14">
              <a:extLst>
                <a:ext uri="{FF2B5EF4-FFF2-40B4-BE49-F238E27FC236}">
                  <a16:creationId xmlns:a16="http://schemas.microsoft.com/office/drawing/2014/main" id="{C4240F45-EB22-C84D-AC6B-2867527C3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71" y="5249331"/>
              <a:ext cx="3452624" cy="1311509"/>
            </a:xfrm>
            <a:prstGeom prst="rect">
              <a:avLst/>
            </a:prstGeom>
          </p:spPr>
        </p:pic>
      </p:grpSp>
    </p:spTree>
    <p:extLst>
      <p:ext uri="{BB962C8B-B14F-4D97-AF65-F5344CB8AC3E}">
        <p14:creationId xmlns:p14="http://schemas.microsoft.com/office/powerpoint/2010/main" val="191397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745843-837B-1244-B666-8B046599AFCB}"/>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17685CC6-AFC6-CB4B-B038-FF3A60F65F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3403" y="328176"/>
            <a:ext cx="1898114" cy="579668"/>
          </a:xfrm>
        </p:spPr>
      </p:pic>
      <p:sp>
        <p:nvSpPr>
          <p:cNvPr id="10" name="Freeform 9">
            <a:extLst>
              <a:ext uri="{FF2B5EF4-FFF2-40B4-BE49-F238E27FC236}">
                <a16:creationId xmlns:a16="http://schemas.microsoft.com/office/drawing/2014/main" id="{CAEC4EBF-38D7-AA43-806C-8E0781877492}"/>
              </a:ext>
            </a:extLst>
          </p:cNvPr>
          <p:cNvSpPr/>
          <p:nvPr/>
        </p:nvSpPr>
        <p:spPr>
          <a:xfrm>
            <a:off x="-883029" y="296244"/>
            <a:ext cx="87933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116B94EE-1521-1946-A0CB-0FFC74BE1A0A}"/>
              </a:ext>
            </a:extLst>
          </p:cNvPr>
          <p:cNvSpPr txBox="1"/>
          <p:nvPr/>
        </p:nvSpPr>
        <p:spPr>
          <a:xfrm>
            <a:off x="386693" y="391416"/>
            <a:ext cx="9004480" cy="492443"/>
          </a:xfrm>
          <a:prstGeom prst="rect">
            <a:avLst/>
          </a:prstGeom>
          <a:noFill/>
        </p:spPr>
        <p:txBody>
          <a:bodyPr wrap="square" rtlCol="0">
            <a:spAutoFit/>
          </a:bodyPr>
          <a:lstStyle/>
          <a:p>
            <a:r>
              <a:rPr lang="en-US" sz="2600" b="1" i="1" dirty="0">
                <a:solidFill>
                  <a:srgbClr val="FFD300"/>
                </a:solidFill>
                <a:latin typeface="Arial" panose="020B0604020202020204" pitchFamily="34" charset="0"/>
                <a:cs typeface="Arial" panose="020B0604020202020204" pitchFamily="34" charset="0"/>
              </a:rPr>
              <a:t>Teaching Videos </a:t>
            </a:r>
            <a:r>
              <a:rPr lang="en-US" sz="2600" b="1" i="1" dirty="0">
                <a:solidFill>
                  <a:schemeClr val="bg1"/>
                </a:solidFill>
                <a:latin typeface="Arial" panose="020B0604020202020204" pitchFamily="34" charset="0"/>
                <a:cs typeface="Arial" panose="020B0604020202020204" pitchFamily="34" charset="0"/>
              </a:rPr>
              <a:t>– YouTube Channel</a:t>
            </a:r>
            <a:endParaRPr lang="en-GB" sz="2600" b="1"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534E36-E332-44B9-90E2-E30856BABDFE}"/>
              </a:ext>
            </a:extLst>
          </p:cNvPr>
          <p:cNvPicPr>
            <a:picLocks noChangeAspect="1"/>
          </p:cNvPicPr>
          <p:nvPr/>
        </p:nvPicPr>
        <p:blipFill rotWithShape="1">
          <a:blip r:embed="rId4"/>
          <a:srcRect l="9123" t="21477" r="55155" b="19415"/>
          <a:stretch/>
        </p:blipFill>
        <p:spPr>
          <a:xfrm>
            <a:off x="1956595" y="2397157"/>
            <a:ext cx="8278810" cy="3852696"/>
          </a:xfrm>
          <a:prstGeom prst="rect">
            <a:avLst/>
          </a:prstGeom>
        </p:spPr>
      </p:pic>
      <p:sp>
        <p:nvSpPr>
          <p:cNvPr id="7" name="TextBox 6">
            <a:extLst>
              <a:ext uri="{FF2B5EF4-FFF2-40B4-BE49-F238E27FC236}">
                <a16:creationId xmlns:a16="http://schemas.microsoft.com/office/drawing/2014/main" id="{FAA8332F-77BA-44CB-811B-82B3AB95EFA3}"/>
              </a:ext>
            </a:extLst>
          </p:cNvPr>
          <p:cNvSpPr txBox="1"/>
          <p:nvPr/>
        </p:nvSpPr>
        <p:spPr>
          <a:xfrm>
            <a:off x="1756505" y="1500027"/>
            <a:ext cx="8678990" cy="1169551"/>
          </a:xfrm>
          <a:prstGeom prst="rect">
            <a:avLst/>
          </a:prstGeom>
          <a:noFill/>
        </p:spPr>
        <p:txBody>
          <a:bodyPr wrap="square" rtlCol="0">
            <a:spAutoFit/>
          </a:bodyPr>
          <a:lstStyle/>
          <a:p>
            <a:pPr>
              <a:spcAft>
                <a:spcPts val="600"/>
              </a:spcAft>
            </a:pPr>
            <a:r>
              <a:rPr lang="en-GB" sz="2400" b="1" i="1" dirty="0">
                <a:solidFill>
                  <a:srgbClr val="752F8A"/>
                </a:solidFill>
              </a:rPr>
              <a:t>Visit our </a:t>
            </a:r>
            <a:r>
              <a:rPr lang="en-GB" sz="2400" b="1" i="1" dirty="0">
                <a:solidFill>
                  <a:srgbClr val="752F8A"/>
                </a:solidFill>
                <a:hlinkClick r:id="rId5">
                  <a:extLst>
                    <a:ext uri="{A12FA001-AC4F-418D-AE19-62706E023703}">
                      <ahyp:hlinkClr xmlns:ahyp="http://schemas.microsoft.com/office/drawing/2018/hyperlinkcolor" val="tx"/>
                    </a:ext>
                  </a:extLst>
                </a:hlinkClick>
              </a:rPr>
              <a:t>YouTube channel</a:t>
            </a:r>
            <a:r>
              <a:rPr lang="en-GB" sz="2400" b="1" i="1" dirty="0">
                <a:solidFill>
                  <a:srgbClr val="752F8A"/>
                </a:solidFill>
              </a:rPr>
              <a:t> for a selection of exemplar videos.</a:t>
            </a:r>
          </a:p>
          <a:p>
            <a:pPr>
              <a:spcAft>
                <a:spcPts val="600"/>
              </a:spcAft>
            </a:pPr>
            <a:endParaRPr lang="en-GB" i="1" dirty="0"/>
          </a:p>
          <a:p>
            <a:pPr marL="342900" indent="-342900">
              <a:spcAft>
                <a:spcPts val="600"/>
              </a:spcAft>
              <a:buAutoNum type="arabicPeriod" startAt="2"/>
            </a:pPr>
            <a:endParaRPr lang="en-GB" i="1" dirty="0"/>
          </a:p>
        </p:txBody>
      </p:sp>
    </p:spTree>
    <p:extLst>
      <p:ext uri="{BB962C8B-B14F-4D97-AF65-F5344CB8AC3E}">
        <p14:creationId xmlns:p14="http://schemas.microsoft.com/office/powerpoint/2010/main" val="417169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D35576-25DD-44F2-AB65-DF3729F3FB08}"/>
              </a:ext>
            </a:extLst>
          </p:cNvPr>
          <p:cNvSpPr txBox="1"/>
          <p:nvPr/>
        </p:nvSpPr>
        <p:spPr>
          <a:xfrm>
            <a:off x="1680306" y="1964268"/>
            <a:ext cx="8678990" cy="4385816"/>
          </a:xfrm>
          <a:prstGeom prst="rect">
            <a:avLst/>
          </a:prstGeom>
          <a:noFill/>
        </p:spPr>
        <p:txBody>
          <a:bodyPr wrap="square" rtlCol="0">
            <a:spAutoFit/>
          </a:bodyPr>
          <a:lstStyle/>
          <a:p>
            <a:pPr>
              <a:spcAft>
                <a:spcPts val="600"/>
              </a:spcAft>
            </a:pPr>
            <a:r>
              <a:rPr lang="en-GB" sz="2400" b="1" i="1" dirty="0">
                <a:solidFill>
                  <a:srgbClr val="752F8A"/>
                </a:solidFill>
              </a:rPr>
              <a:t>Working with an adult in your year group/class, spend 10 minutes doing the following: </a:t>
            </a:r>
          </a:p>
          <a:p>
            <a:pPr marL="342900" indent="-342900">
              <a:spcAft>
                <a:spcPts val="600"/>
              </a:spcAft>
              <a:buAutoNum type="arabicPeriod"/>
            </a:pPr>
            <a:r>
              <a:rPr lang="en-GB" i="1" dirty="0"/>
              <a:t>Visit </a:t>
            </a:r>
            <a:r>
              <a:rPr lang="en-GB" i="1" dirty="0">
                <a:hlinkClick r:id="rId3"/>
              </a:rPr>
              <a:t>www.propeller.education</a:t>
            </a:r>
            <a:endParaRPr lang="en-GB" i="1" dirty="0"/>
          </a:p>
          <a:p>
            <a:pPr marL="342900" indent="-342900">
              <a:spcAft>
                <a:spcPts val="600"/>
              </a:spcAft>
              <a:buAutoNum type="arabicPeriod" startAt="2"/>
            </a:pPr>
            <a:r>
              <a:rPr lang="en-GB" i="1" dirty="0"/>
              <a:t>Go to the Rapid Recall Whiteboards Section</a:t>
            </a:r>
          </a:p>
          <a:p>
            <a:pPr marL="342900" indent="-342900">
              <a:spcAft>
                <a:spcPts val="600"/>
              </a:spcAft>
              <a:buAutoNum type="arabicPeriod" startAt="2"/>
            </a:pPr>
            <a:r>
              <a:rPr lang="en-GB" i="1" dirty="0"/>
              <a:t>Take time to explore the following 2 sections: ‘What are Rapid Recall Whiteboards?’ and ‘Take Rapid Recall Whiteboards Further’</a:t>
            </a:r>
          </a:p>
          <a:p>
            <a:pPr marL="342900" indent="-342900">
              <a:spcAft>
                <a:spcPts val="600"/>
              </a:spcAft>
              <a:buAutoNum type="arabicPeriod" startAt="2"/>
            </a:pPr>
            <a:endParaRPr lang="en-GB" i="1" dirty="0"/>
          </a:p>
          <a:p>
            <a:pPr>
              <a:spcAft>
                <a:spcPts val="600"/>
              </a:spcAft>
            </a:pPr>
            <a:r>
              <a:rPr lang="en-GB" sz="2400" b="1" i="1" dirty="0">
                <a:solidFill>
                  <a:srgbClr val="752F8A"/>
                </a:solidFill>
              </a:rPr>
              <a:t>At the end of the session, I will ask everyone to share:</a:t>
            </a:r>
          </a:p>
          <a:p>
            <a:pPr marL="342900" indent="-342900">
              <a:spcAft>
                <a:spcPts val="600"/>
              </a:spcAft>
              <a:buAutoNum type="arabicPeriod"/>
            </a:pPr>
            <a:r>
              <a:rPr lang="en-GB" i="1" dirty="0"/>
              <a:t>How will you use your Rapid Recall in the first session?</a:t>
            </a:r>
          </a:p>
          <a:p>
            <a:pPr marL="342900" indent="-342900">
              <a:spcAft>
                <a:spcPts val="600"/>
              </a:spcAft>
              <a:buAutoNum type="arabicPeriod"/>
            </a:pPr>
            <a:r>
              <a:rPr lang="en-GB" i="1" dirty="0"/>
              <a:t>What interesting information/downloads did you encounter on the website?</a:t>
            </a:r>
          </a:p>
          <a:p>
            <a:pPr>
              <a:spcAft>
                <a:spcPts val="600"/>
              </a:spcAft>
            </a:pPr>
            <a:endParaRPr lang="en-GB" i="1" dirty="0"/>
          </a:p>
          <a:p>
            <a:pPr marL="342900" indent="-342900">
              <a:spcAft>
                <a:spcPts val="600"/>
              </a:spcAft>
              <a:buAutoNum type="arabicPeriod" startAt="2"/>
            </a:pPr>
            <a:endParaRPr lang="en-GB" i="1" dirty="0"/>
          </a:p>
        </p:txBody>
      </p:sp>
      <p:sp>
        <p:nvSpPr>
          <p:cNvPr id="8" name="Rectangle 7">
            <a:extLst>
              <a:ext uri="{FF2B5EF4-FFF2-40B4-BE49-F238E27FC236}">
                <a16:creationId xmlns:a16="http://schemas.microsoft.com/office/drawing/2014/main" id="{378CB02D-7441-2F4E-B5CB-4C951013107E}"/>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868015DF-DA47-5244-8136-1BC1938EC08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93403" y="328176"/>
            <a:ext cx="1898114" cy="579668"/>
          </a:xfrm>
        </p:spPr>
      </p:pic>
      <p:pic>
        <p:nvPicPr>
          <p:cNvPr id="11" name="Picture 10">
            <a:extLst>
              <a:ext uri="{FF2B5EF4-FFF2-40B4-BE49-F238E27FC236}">
                <a16:creationId xmlns:a16="http://schemas.microsoft.com/office/drawing/2014/main" id="{C27DF7BE-7297-644D-B2C1-65373452A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58" y="76198"/>
            <a:ext cx="3452624" cy="1311509"/>
          </a:xfrm>
          <a:prstGeom prst="rect">
            <a:avLst/>
          </a:prstGeom>
        </p:spPr>
      </p:pic>
    </p:spTree>
    <p:extLst>
      <p:ext uri="{BB962C8B-B14F-4D97-AF65-F5344CB8AC3E}">
        <p14:creationId xmlns:p14="http://schemas.microsoft.com/office/powerpoint/2010/main" val="361181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3E2CB2-F46A-DC4E-B66D-1286FBCBB6C1}"/>
              </a:ext>
            </a:extLst>
          </p:cNvPr>
          <p:cNvSpPr/>
          <p:nvPr/>
        </p:nvSpPr>
        <p:spPr>
          <a:xfrm>
            <a:off x="0" y="0"/>
            <a:ext cx="12192000" cy="6858000"/>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E96850DD-F1EC-134D-95EA-1D2A46B995E0}"/>
              </a:ext>
            </a:extLst>
          </p:cNvPr>
          <p:cNvSpPr txBox="1"/>
          <p:nvPr/>
        </p:nvSpPr>
        <p:spPr>
          <a:xfrm>
            <a:off x="3219464" y="3027555"/>
            <a:ext cx="5753069" cy="2831544"/>
          </a:xfrm>
          <a:prstGeom prst="rect">
            <a:avLst/>
          </a:prstGeom>
          <a:noFill/>
        </p:spPr>
        <p:txBody>
          <a:bodyPr wrap="square" rtlCol="0">
            <a:spAutoFit/>
          </a:bodyPr>
          <a:lstStyle/>
          <a:p>
            <a:pPr algn="ctr"/>
            <a:r>
              <a:rPr lang="en-GB" sz="3200" i="1" dirty="0">
                <a:latin typeface="Arial" panose="020B0604020202020204" pitchFamily="34" charset="0"/>
                <a:cs typeface="Arial" panose="020B0604020202020204" pitchFamily="34" charset="0"/>
              </a:rPr>
              <a:t>End of presentation</a:t>
            </a:r>
          </a:p>
          <a:p>
            <a:pPr algn="ctr"/>
            <a:endParaRPr lang="en-GB" sz="3200" i="1" dirty="0">
              <a:latin typeface="Arial" panose="020B0604020202020204" pitchFamily="34" charset="0"/>
              <a:cs typeface="Arial" panose="020B0604020202020204" pitchFamily="34" charset="0"/>
            </a:endParaRPr>
          </a:p>
          <a:p>
            <a:pPr algn="ctr"/>
            <a:r>
              <a:rPr lang="en-GB" i="1" dirty="0">
                <a:latin typeface="Arial" panose="020B0604020202020204" pitchFamily="34" charset="0"/>
                <a:cs typeface="Arial" panose="020B0604020202020204" pitchFamily="34" charset="0"/>
              </a:rPr>
              <a:t>If you have any questions or queries please do not hesitate to contact us:</a:t>
            </a:r>
          </a:p>
          <a:p>
            <a:pPr algn="ctr"/>
            <a:r>
              <a:rPr lang="en-GB" i="1" dirty="0">
                <a:latin typeface="Arial" panose="020B0604020202020204" pitchFamily="34" charset="0"/>
                <a:cs typeface="Arial" panose="020B0604020202020204" pitchFamily="34" charset="0"/>
              </a:rPr>
              <a:t> </a:t>
            </a:r>
          </a:p>
          <a:p>
            <a:pPr algn="ctr"/>
            <a:r>
              <a:rPr lang="en-GB" sz="2000" b="1" i="1" dirty="0" err="1">
                <a:solidFill>
                  <a:srgbClr val="752F8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info@propeller.education</a:t>
            </a:r>
            <a:endParaRPr lang="en-GB" sz="2000" b="1" i="1" dirty="0">
              <a:solidFill>
                <a:srgbClr val="752F8A"/>
              </a:solidFill>
              <a:latin typeface="Arial" panose="020B0604020202020204" pitchFamily="34" charset="0"/>
              <a:cs typeface="Arial" panose="020B0604020202020204" pitchFamily="34" charset="0"/>
            </a:endParaRPr>
          </a:p>
          <a:p>
            <a:pPr algn="ctr"/>
            <a:endParaRPr lang="en-GB" sz="2000" i="1" dirty="0">
              <a:solidFill>
                <a:srgbClr val="752F8A"/>
              </a:solidFill>
              <a:latin typeface="Arial" panose="020B0604020202020204" pitchFamily="34" charset="0"/>
              <a:cs typeface="Arial" panose="020B0604020202020204" pitchFamily="34" charset="0"/>
            </a:endParaRPr>
          </a:p>
          <a:p>
            <a:pPr algn="ctr"/>
            <a:r>
              <a:rPr lang="en-GB" sz="2000" b="1" i="1" dirty="0">
                <a:solidFill>
                  <a:srgbClr val="752F8A"/>
                </a:solidFill>
                <a:latin typeface="Arial" panose="020B0604020202020204" pitchFamily="34" charset="0"/>
                <a:cs typeface="Arial" panose="020B0604020202020204" pitchFamily="34" charset="0"/>
              </a:rPr>
              <a:t>Tel: 01502 525588</a:t>
            </a:r>
          </a:p>
        </p:txBody>
      </p:sp>
      <p:pic>
        <p:nvPicPr>
          <p:cNvPr id="7" name="Content Placeholder 5">
            <a:extLst>
              <a:ext uri="{FF2B5EF4-FFF2-40B4-BE49-F238E27FC236}">
                <a16:creationId xmlns:a16="http://schemas.microsoft.com/office/drawing/2014/main" id="{84AC9952-5258-E44B-8C90-383448971B8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36253" y="1278772"/>
            <a:ext cx="3719493" cy="1135902"/>
          </a:xfrm>
        </p:spPr>
      </p:pic>
      <p:pic>
        <p:nvPicPr>
          <p:cNvPr id="8" name="Picture 7">
            <a:extLst>
              <a:ext uri="{FF2B5EF4-FFF2-40B4-BE49-F238E27FC236}">
                <a16:creationId xmlns:a16="http://schemas.microsoft.com/office/drawing/2014/main" id="{7F6B2748-11D3-4D18-8A0C-6F96A4527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496" y="1846723"/>
            <a:ext cx="4832375" cy="5463150"/>
          </a:xfrm>
          <a:prstGeom prst="rect">
            <a:avLst/>
          </a:prstGeom>
        </p:spPr>
      </p:pic>
    </p:spTree>
    <p:extLst>
      <p:ext uri="{BB962C8B-B14F-4D97-AF65-F5344CB8AC3E}">
        <p14:creationId xmlns:p14="http://schemas.microsoft.com/office/powerpoint/2010/main" val="41416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98900" y="304800"/>
            <a:ext cx="3009900" cy="712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10FBFEF-FB64-4786-8628-C4E1DF28F8AD}"/>
              </a:ext>
            </a:extLst>
          </p:cNvPr>
          <p:cNvSpPr txBox="1"/>
          <p:nvPr/>
        </p:nvSpPr>
        <p:spPr>
          <a:xfrm>
            <a:off x="113121" y="1666026"/>
            <a:ext cx="2349500" cy="338554"/>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9120B7A-D124-4648-B421-80C1AAADF6B4}"/>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5">
            <a:extLst>
              <a:ext uri="{FF2B5EF4-FFF2-40B4-BE49-F238E27FC236}">
                <a16:creationId xmlns:a16="http://schemas.microsoft.com/office/drawing/2014/main" id="{AF20956C-9C9F-EA43-BDB5-9846EBC3D88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93403" y="328176"/>
            <a:ext cx="1898114" cy="579668"/>
          </a:xfrm>
        </p:spPr>
      </p:pic>
      <p:sp>
        <p:nvSpPr>
          <p:cNvPr id="19" name="Freeform 18">
            <a:extLst>
              <a:ext uri="{FF2B5EF4-FFF2-40B4-BE49-F238E27FC236}">
                <a16:creationId xmlns:a16="http://schemas.microsoft.com/office/drawing/2014/main" id="{9933D227-6D50-A341-88A0-1A9C75A03A3F}"/>
              </a:ext>
            </a:extLst>
          </p:cNvPr>
          <p:cNvSpPr/>
          <p:nvPr/>
        </p:nvSpPr>
        <p:spPr>
          <a:xfrm>
            <a:off x="-828513" y="285383"/>
            <a:ext cx="8142051"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614D98E4-BA8E-DA46-8698-D970E06BCA64}"/>
              </a:ext>
            </a:extLst>
          </p:cNvPr>
          <p:cNvSpPr txBox="1"/>
          <p:nvPr/>
        </p:nvSpPr>
        <p:spPr>
          <a:xfrm>
            <a:off x="441210" y="327803"/>
            <a:ext cx="8166970" cy="615553"/>
          </a:xfrm>
          <a:prstGeom prst="rect">
            <a:avLst/>
          </a:prstGeom>
          <a:noFill/>
        </p:spPr>
        <p:txBody>
          <a:bodyPr wrap="square" rtlCol="0">
            <a:spAutoFit/>
          </a:bodyPr>
          <a:lstStyle/>
          <a:p>
            <a:pPr lvl="0"/>
            <a:r>
              <a:rPr lang="en-US" sz="3400" b="1" i="1" dirty="0">
                <a:solidFill>
                  <a:schemeClr val="bg1"/>
                </a:solidFill>
                <a:latin typeface="Arial" panose="020B0604020202020204" pitchFamily="34" charset="0"/>
                <a:cs typeface="Arial" panose="020B0604020202020204" pitchFamily="34" charset="0"/>
              </a:rPr>
              <a:t>What are Rapid Recall Boards?</a:t>
            </a:r>
            <a:endParaRPr lang="en-GB" sz="3400" b="1" i="1" dirty="0">
              <a:solidFill>
                <a:schemeClr val="bg1"/>
              </a:solidFill>
              <a:latin typeface="Arial" panose="020B0604020202020204" pitchFamily="34" charset="0"/>
              <a:cs typeface="Arial" panose="020B0604020202020204" pitchFamily="34" charset="0"/>
            </a:endParaRPr>
          </a:p>
        </p:txBody>
      </p:sp>
      <p:pic>
        <p:nvPicPr>
          <p:cNvPr id="3" name="Online Media 2">
            <a:hlinkClick r:id="" action="ppaction://media"/>
            <a:extLst>
              <a:ext uri="{FF2B5EF4-FFF2-40B4-BE49-F238E27FC236}">
                <a16:creationId xmlns:a16="http://schemas.microsoft.com/office/drawing/2014/main" id="{3BA0F645-F05C-4A38-B89D-2F811FD87DE2}"/>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1621410" y="1526197"/>
            <a:ext cx="8248454" cy="4586669"/>
          </a:xfrm>
          <a:prstGeom prst="rect">
            <a:avLst/>
          </a:prstGeom>
        </p:spPr>
      </p:pic>
    </p:spTree>
    <p:extLst>
      <p:ext uri="{BB962C8B-B14F-4D97-AF65-F5344CB8AC3E}">
        <p14:creationId xmlns:p14="http://schemas.microsoft.com/office/powerpoint/2010/main" val="4250101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9317" y="2734848"/>
            <a:ext cx="6259708" cy="4617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D399EF-1894-4D8C-AD40-D08123A80126}"/>
              </a:ext>
            </a:extLst>
          </p:cNvPr>
          <p:cNvSpPr txBox="1"/>
          <p:nvPr/>
        </p:nvSpPr>
        <p:spPr>
          <a:xfrm>
            <a:off x="1662877" y="1671965"/>
            <a:ext cx="8696148" cy="5186035"/>
          </a:xfrm>
          <a:prstGeom prst="rect">
            <a:avLst/>
          </a:prstGeom>
          <a:noFill/>
        </p:spPr>
        <p:txBody>
          <a:bodyPr wrap="square" rtlCol="0">
            <a:spAutoFit/>
          </a:bodyPr>
          <a:lstStyle/>
          <a:p>
            <a:r>
              <a:rPr lang="en-GB" sz="2800" b="1" i="1" dirty="0">
                <a:solidFill>
                  <a:srgbClr val="752F8A"/>
                </a:solidFill>
                <a:latin typeface="Arial" panose="020B0604020202020204" pitchFamily="34" charset="0"/>
                <a:cs typeface="Arial" panose="020B0604020202020204" pitchFamily="34" charset="0"/>
              </a:rPr>
              <a:t>In pairs, spend 5 minutes exploring your boards and complete the following:</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Locate the side and the year group of your board</a:t>
            </a: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Discuss the objectives that could be met from using the board</a:t>
            </a: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What skills could the board develop?</a:t>
            </a: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What mathematical vocabulary would the children need to understand </a:t>
            </a:r>
            <a:br>
              <a:rPr lang="en-GB" sz="2000" i="1" dirty="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to fully access the board?</a:t>
            </a: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How could you differentiate the board?</a:t>
            </a:r>
          </a:p>
          <a:p>
            <a:pPr marL="342900" indent="-342900">
              <a:buClr>
                <a:srgbClr val="752F8A"/>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spcAft>
                <a:spcPts val="600"/>
              </a:spcAft>
              <a:buClr>
                <a:srgbClr val="752F8A"/>
              </a:buClr>
            </a:pPr>
            <a:r>
              <a:rPr lang="en-GB" sz="2000" b="1" i="1" dirty="0">
                <a:solidFill>
                  <a:srgbClr val="752F8A"/>
                </a:solidFill>
                <a:latin typeface="Arial" panose="020B0604020202020204" pitchFamily="34" charset="0"/>
                <a:cs typeface="Arial" panose="020B0604020202020204" pitchFamily="34" charset="0"/>
              </a:rPr>
              <a:t>Then…</a:t>
            </a:r>
          </a:p>
          <a:p>
            <a:pPr marL="342900" indent="-342900">
              <a:spcAft>
                <a:spcPts val="600"/>
              </a:spcAft>
              <a:buClr>
                <a:srgbClr val="752F8A"/>
              </a:buClr>
              <a:buFont typeface="Arial" panose="020B0604020202020204" pitchFamily="34" charset="0"/>
              <a:buChar char="•"/>
            </a:pPr>
            <a:r>
              <a:rPr lang="en-GB" sz="2000" i="1" dirty="0">
                <a:latin typeface="Arial" panose="020B0604020202020204" pitchFamily="34" charset="0"/>
                <a:cs typeface="Arial" panose="020B0604020202020204" pitchFamily="34" charset="0"/>
              </a:rPr>
              <a:t>Put the boards in order from Year 1 to Year 6 and look at progression</a:t>
            </a:r>
          </a:p>
          <a:p>
            <a:pPr marL="342900" indent="-342900">
              <a:buClr>
                <a:srgbClr val="752F8A"/>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Tx/>
              <a:buChar char="-"/>
            </a:pPr>
            <a:endParaRPr lang="en-GB"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4D0D9EF-8480-1944-8A7A-69D59BA436CE}"/>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a:extLst>
              <a:ext uri="{FF2B5EF4-FFF2-40B4-BE49-F238E27FC236}">
                <a16:creationId xmlns:a16="http://schemas.microsoft.com/office/drawing/2014/main" id="{FD8E2255-B2E7-3A4A-99AB-55BA6D2F3B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3403" y="328176"/>
            <a:ext cx="1898114" cy="579668"/>
          </a:xfrm>
        </p:spPr>
      </p:pic>
      <p:sp>
        <p:nvSpPr>
          <p:cNvPr id="11" name="Freeform 10">
            <a:extLst>
              <a:ext uri="{FF2B5EF4-FFF2-40B4-BE49-F238E27FC236}">
                <a16:creationId xmlns:a16="http://schemas.microsoft.com/office/drawing/2014/main" id="{ABF0238D-ABF0-2D4C-8919-39811670F381}"/>
              </a:ext>
            </a:extLst>
          </p:cNvPr>
          <p:cNvSpPr/>
          <p:nvPr/>
        </p:nvSpPr>
        <p:spPr>
          <a:xfrm>
            <a:off x="-828513" y="285383"/>
            <a:ext cx="8142051"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070ECEB5-9891-C544-94A8-822F3FD4591F}"/>
              </a:ext>
            </a:extLst>
          </p:cNvPr>
          <p:cNvSpPr txBox="1"/>
          <p:nvPr/>
        </p:nvSpPr>
        <p:spPr>
          <a:xfrm>
            <a:off x="441210" y="327803"/>
            <a:ext cx="8166970" cy="615553"/>
          </a:xfrm>
          <a:prstGeom prst="rect">
            <a:avLst/>
          </a:prstGeom>
          <a:noFill/>
        </p:spPr>
        <p:txBody>
          <a:bodyPr wrap="square" rtlCol="0">
            <a:spAutoFit/>
          </a:bodyPr>
          <a:lstStyle/>
          <a:p>
            <a:pPr lvl="0"/>
            <a:r>
              <a:rPr lang="en-US" sz="3400" b="1" i="1" dirty="0">
                <a:solidFill>
                  <a:schemeClr val="bg1"/>
                </a:solidFill>
                <a:latin typeface="Arial" panose="020B0604020202020204" pitchFamily="34" charset="0"/>
                <a:cs typeface="Arial" panose="020B0604020202020204" pitchFamily="34" charset="0"/>
              </a:rPr>
              <a:t>Getting to know your boards…</a:t>
            </a:r>
            <a:endParaRPr lang="en-GB" sz="34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35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9317" y="2734848"/>
            <a:ext cx="6259708" cy="4617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A490A73-D709-4BA2-B3CF-411C7A3BCA86}"/>
              </a:ext>
            </a:extLst>
          </p:cNvPr>
          <p:cNvSpPr/>
          <p:nvPr/>
        </p:nvSpPr>
        <p:spPr>
          <a:xfrm>
            <a:off x="4499858" y="3244334"/>
            <a:ext cx="184731" cy="369332"/>
          </a:xfrm>
          <a:prstGeom prst="rect">
            <a:avLst/>
          </a:prstGeom>
        </p:spPr>
        <p:txBody>
          <a:bodyPr wrap="none">
            <a:spAutoFit/>
          </a:bodyPr>
          <a:lstStyle/>
          <a:p>
            <a:endParaRPr lang="en-GB" dirty="0"/>
          </a:p>
        </p:txBody>
      </p:sp>
      <p:sp>
        <p:nvSpPr>
          <p:cNvPr id="10" name="Rectangle 9">
            <a:extLst>
              <a:ext uri="{FF2B5EF4-FFF2-40B4-BE49-F238E27FC236}">
                <a16:creationId xmlns:a16="http://schemas.microsoft.com/office/drawing/2014/main" id="{BA81F7E5-7B67-1047-9DC0-4E8AC56F0183}"/>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a:extLst>
              <a:ext uri="{FF2B5EF4-FFF2-40B4-BE49-F238E27FC236}">
                <a16:creationId xmlns:a16="http://schemas.microsoft.com/office/drawing/2014/main" id="{D2641DF1-06BD-BC45-823A-81AACFB7C1C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93403" y="328176"/>
            <a:ext cx="1898114" cy="579668"/>
          </a:xfrm>
        </p:spPr>
      </p:pic>
      <p:sp>
        <p:nvSpPr>
          <p:cNvPr id="12" name="Freeform 11">
            <a:extLst>
              <a:ext uri="{FF2B5EF4-FFF2-40B4-BE49-F238E27FC236}">
                <a16:creationId xmlns:a16="http://schemas.microsoft.com/office/drawing/2014/main" id="{EB8F0488-453D-3E48-B7A2-9C17E3F73FDC}"/>
              </a:ext>
            </a:extLst>
          </p:cNvPr>
          <p:cNvSpPr/>
          <p:nvPr/>
        </p:nvSpPr>
        <p:spPr>
          <a:xfrm>
            <a:off x="-883029" y="296244"/>
            <a:ext cx="76757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733AC0B6-1B02-3E4D-B36B-4647A6987F2E}"/>
              </a:ext>
            </a:extLst>
          </p:cNvPr>
          <p:cNvSpPr txBox="1"/>
          <p:nvPr/>
        </p:nvSpPr>
        <p:spPr>
          <a:xfrm>
            <a:off x="386693" y="391416"/>
            <a:ext cx="9004480" cy="492443"/>
          </a:xfrm>
          <a:prstGeom prst="rect">
            <a:avLst/>
          </a:prstGeom>
          <a:noFill/>
        </p:spPr>
        <p:txBody>
          <a:bodyPr wrap="square" rtlCol="0">
            <a:spAutoFit/>
          </a:bodyPr>
          <a:lstStyle/>
          <a:p>
            <a:pPr lvl="0"/>
            <a:r>
              <a:rPr lang="en-US" sz="2600" b="1" i="1" dirty="0">
                <a:solidFill>
                  <a:srgbClr val="FFD300"/>
                </a:solidFill>
                <a:latin typeface="Arial" panose="020B0604020202020204" pitchFamily="34" charset="0"/>
                <a:cs typeface="Arial" panose="020B0604020202020204" pitchFamily="34" charset="0"/>
              </a:rPr>
              <a:t>Suggestion 1 </a:t>
            </a:r>
            <a:r>
              <a:rPr lang="en-US" sz="2600" b="1" i="1" dirty="0">
                <a:solidFill>
                  <a:schemeClr val="bg1"/>
                </a:solidFill>
                <a:latin typeface="Arial" panose="020B0604020202020204" pitchFamily="34" charset="0"/>
                <a:cs typeface="Arial" panose="020B0604020202020204" pitchFamily="34" charset="0"/>
              </a:rPr>
              <a:t>– The Timed Snapshot</a:t>
            </a:r>
            <a:endParaRPr lang="en-GB" sz="2600" b="1" i="1" dirty="0">
              <a:solidFill>
                <a:schemeClr val="bg1"/>
              </a:solidFill>
              <a:latin typeface="Arial" panose="020B0604020202020204" pitchFamily="34" charset="0"/>
              <a:cs typeface="Arial" panose="020B0604020202020204" pitchFamily="34" charset="0"/>
            </a:endParaRPr>
          </a:p>
        </p:txBody>
      </p:sp>
      <p:pic>
        <p:nvPicPr>
          <p:cNvPr id="7" name="Online Media 6">
            <a:hlinkClick r:id="" action="ppaction://media"/>
            <a:extLst>
              <a:ext uri="{FF2B5EF4-FFF2-40B4-BE49-F238E27FC236}">
                <a16:creationId xmlns:a16="http://schemas.microsoft.com/office/drawing/2014/main" id="{FAC93D5D-8A94-4581-864B-90E0B822AFA7}"/>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657171" y="1866927"/>
            <a:ext cx="6734002" cy="3744536"/>
          </a:xfrm>
          <a:prstGeom prst="rect">
            <a:avLst/>
          </a:prstGeom>
        </p:spPr>
      </p:pic>
    </p:spTree>
    <p:extLst>
      <p:ext uri="{BB962C8B-B14F-4D97-AF65-F5344CB8AC3E}">
        <p14:creationId xmlns:p14="http://schemas.microsoft.com/office/powerpoint/2010/main" val="12534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5B7CCB-D3FD-F94A-B95F-1FBCD584085D}"/>
              </a:ext>
            </a:extLst>
          </p:cNvPr>
          <p:cNvSpPr/>
          <p:nvPr/>
        </p:nvSpPr>
        <p:spPr>
          <a:xfrm>
            <a:off x="0" y="0"/>
            <a:ext cx="12192000" cy="6858000"/>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a:extLst>
              <a:ext uri="{FF2B5EF4-FFF2-40B4-BE49-F238E27FC236}">
                <a16:creationId xmlns:a16="http://schemas.microsoft.com/office/drawing/2014/main" id="{5022EB9B-EDD8-E946-B072-8DC5507E59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3403" y="328176"/>
            <a:ext cx="1898114" cy="579668"/>
          </a:xfrm>
        </p:spPr>
      </p:pic>
      <p:sp>
        <p:nvSpPr>
          <p:cNvPr id="11" name="Freeform 10">
            <a:extLst>
              <a:ext uri="{FF2B5EF4-FFF2-40B4-BE49-F238E27FC236}">
                <a16:creationId xmlns:a16="http://schemas.microsoft.com/office/drawing/2014/main" id="{C4806738-5343-FE4E-9DFE-20373D8FED50}"/>
              </a:ext>
            </a:extLst>
          </p:cNvPr>
          <p:cNvSpPr/>
          <p:nvPr/>
        </p:nvSpPr>
        <p:spPr>
          <a:xfrm>
            <a:off x="-828513" y="285543"/>
            <a:ext cx="10521433"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029A6346-22C9-7E42-A44F-6C895083884D}"/>
              </a:ext>
            </a:extLst>
          </p:cNvPr>
          <p:cNvSpPr txBox="1"/>
          <p:nvPr/>
        </p:nvSpPr>
        <p:spPr>
          <a:xfrm>
            <a:off x="441210" y="380715"/>
            <a:ext cx="9004480" cy="492443"/>
          </a:xfrm>
          <a:prstGeom prst="rect">
            <a:avLst/>
          </a:prstGeom>
          <a:noFill/>
        </p:spPr>
        <p:txBody>
          <a:bodyPr wrap="square" rtlCol="0">
            <a:spAutoFit/>
          </a:bodyPr>
          <a:lstStyle/>
          <a:p>
            <a:pPr lvl="0"/>
            <a:r>
              <a:rPr lang="en-US" sz="2600" b="1" i="1" dirty="0">
                <a:solidFill>
                  <a:srgbClr val="FFD300"/>
                </a:solidFill>
                <a:latin typeface="Arial" panose="020B0604020202020204" pitchFamily="34" charset="0"/>
                <a:cs typeface="Arial" panose="020B0604020202020204" pitchFamily="34" charset="0"/>
              </a:rPr>
              <a:t>Challenge! </a:t>
            </a:r>
            <a:r>
              <a:rPr lang="en-US" sz="2600" b="1" i="1" dirty="0">
                <a:solidFill>
                  <a:schemeClr val="bg1"/>
                </a:solidFill>
                <a:latin typeface="Arial" panose="020B0604020202020204" pitchFamily="34" charset="0"/>
                <a:cs typeface="Arial" panose="020B0604020202020204" pitchFamily="34" charset="0"/>
              </a:rPr>
              <a:t>Now it is you turn to try the timed snapshot </a:t>
            </a:r>
            <a:endParaRPr lang="en-GB" sz="2600" b="1" i="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33BCB91-3830-2E43-BA45-63FAF65D3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725">
            <a:off x="4859089" y="1813502"/>
            <a:ext cx="9015701" cy="6393365"/>
          </a:xfrm>
          <a:prstGeom prst="rect">
            <a:avLst/>
          </a:prstGeom>
          <a:effectLst>
            <a:outerShdw blurRad="165100" dist="88900" dir="13500000" algn="br" rotWithShape="0">
              <a:prstClr val="black">
                <a:alpha val="40000"/>
              </a:prstClr>
            </a:outerShdw>
          </a:effectLst>
        </p:spPr>
      </p:pic>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39400EC2-5F58-0F4F-B718-66B48294658B}"/>
                  </a:ext>
                </a:extLst>
              </p14:cNvPr>
              <p14:cNvContentPartPr/>
              <p14:nvPr/>
            </p14:nvContentPartPr>
            <p14:xfrm>
              <a:off x="5067802" y="2111897"/>
              <a:ext cx="911164" cy="658149"/>
            </p14:xfrm>
          </p:contentPart>
        </mc:Choice>
        <mc:Fallback xmlns="">
          <p:pic>
            <p:nvPicPr>
              <p:cNvPr id="35" name="Ink 34">
                <a:extLst>
                  <a:ext uri="{FF2B5EF4-FFF2-40B4-BE49-F238E27FC236}">
                    <a16:creationId xmlns:a16="http://schemas.microsoft.com/office/drawing/2014/main" id="{39400EC2-5F58-0F4F-B718-66B48294658B}"/>
                  </a:ext>
                </a:extLst>
              </p:cNvPr>
              <p:cNvPicPr/>
              <p:nvPr/>
            </p:nvPicPr>
            <p:blipFill>
              <a:blip r:embed="rId6"/>
              <a:stretch>
                <a:fillRect/>
              </a:stretch>
            </p:blipFill>
            <p:spPr>
              <a:xfrm>
                <a:off x="5052316" y="2096775"/>
                <a:ext cx="941776" cy="688752"/>
              </a:xfrm>
              <a:prstGeom prst="rect">
                <a:avLst/>
              </a:prstGeom>
            </p:spPr>
          </p:pic>
        </mc:Fallback>
      </mc:AlternateContent>
      <p:sp>
        <p:nvSpPr>
          <p:cNvPr id="37" name="TextBox 36">
            <a:extLst>
              <a:ext uri="{FF2B5EF4-FFF2-40B4-BE49-F238E27FC236}">
                <a16:creationId xmlns:a16="http://schemas.microsoft.com/office/drawing/2014/main" id="{49C09697-2D39-864D-86E9-804D50384627}"/>
              </a:ext>
            </a:extLst>
          </p:cNvPr>
          <p:cNvSpPr txBox="1"/>
          <p:nvPr/>
        </p:nvSpPr>
        <p:spPr>
          <a:xfrm rot="164943">
            <a:off x="5199245" y="2261427"/>
            <a:ext cx="586120" cy="369332"/>
          </a:xfrm>
          <a:prstGeom prst="rect">
            <a:avLst/>
          </a:prstGeom>
          <a:noFill/>
        </p:spPr>
        <p:txBody>
          <a:bodyPr wrap="square" rtlCol="0">
            <a:spAutoFit/>
          </a:bodyPr>
          <a:lstStyle/>
          <a:p>
            <a:r>
              <a:rPr lang="en-US" dirty="0">
                <a:latin typeface="GelPenHeavy" panose="02000903000000000000" pitchFamily="2" charset="0"/>
                <a:ea typeface="GelPenHeavy" panose="02000903000000000000" pitchFamily="2" charset="0"/>
              </a:rPr>
              <a:t>379</a:t>
            </a:r>
          </a:p>
        </p:txBody>
      </p:sp>
      <p:sp>
        <p:nvSpPr>
          <p:cNvPr id="14" name="Title 1">
            <a:extLst>
              <a:ext uri="{FF2B5EF4-FFF2-40B4-BE49-F238E27FC236}">
                <a16:creationId xmlns:a16="http://schemas.microsoft.com/office/drawing/2014/main" id="{5C4C77A9-ECA8-F34B-BE9C-5AEFA8909E57}"/>
              </a:ext>
            </a:extLst>
          </p:cNvPr>
          <p:cNvSpPr txBox="1">
            <a:spLocks/>
          </p:cNvSpPr>
          <p:nvPr/>
        </p:nvSpPr>
        <p:spPr>
          <a:xfrm>
            <a:off x="560035" y="1885573"/>
            <a:ext cx="4003255" cy="2883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i="1" dirty="0">
                <a:latin typeface="Arial" panose="020B0604020202020204" pitchFamily="34" charset="0"/>
                <a:cs typeface="Arial" panose="020B0604020202020204" pitchFamily="34" charset="0"/>
              </a:rPr>
              <a:t>Your number is 379</a:t>
            </a:r>
          </a:p>
          <a:p>
            <a:endParaRPr lang="en-US" sz="2800" i="1"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H</a:t>
            </a:r>
            <a:r>
              <a:rPr lang="en-GB" sz="2800" i="1" dirty="0">
                <a:latin typeface="Arial" panose="020B0604020202020204" pitchFamily="34" charset="0"/>
                <a:cs typeface="Arial" panose="020B0604020202020204" pitchFamily="34" charset="0"/>
              </a:rPr>
              <a:t>ow much of the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Year 4 Board -  Side B can you complete in five minutes? </a:t>
            </a:r>
          </a:p>
        </p:txBody>
      </p:sp>
      <p:sp>
        <p:nvSpPr>
          <p:cNvPr id="2" name="TextBox 1">
            <a:extLst>
              <a:ext uri="{FF2B5EF4-FFF2-40B4-BE49-F238E27FC236}">
                <a16:creationId xmlns:a16="http://schemas.microsoft.com/office/drawing/2014/main" id="{9CD48875-D636-3F4A-97D3-C668C11ECE7D}"/>
              </a:ext>
            </a:extLst>
          </p:cNvPr>
          <p:cNvSpPr txBox="1"/>
          <p:nvPr/>
        </p:nvSpPr>
        <p:spPr>
          <a:xfrm>
            <a:off x="7788166" y="-1781503"/>
            <a:ext cx="237566" cy="369332"/>
          </a:xfrm>
          <a:prstGeom prst="rect">
            <a:avLst/>
          </a:prstGeom>
          <a:noFill/>
        </p:spPr>
        <p:txBody>
          <a:bodyPr wrap="none" rtlCol="0">
            <a:spAutoFit/>
          </a:bodyPr>
          <a:lstStyle/>
          <a:p>
            <a:r>
              <a:rPr lang="en-US" dirty="0"/>
              <a:t> </a:t>
            </a:r>
          </a:p>
        </p:txBody>
      </p:sp>
      <p:sp>
        <p:nvSpPr>
          <p:cNvPr id="13" name="Title 1">
            <a:extLst>
              <a:ext uri="{FF2B5EF4-FFF2-40B4-BE49-F238E27FC236}">
                <a16:creationId xmlns:a16="http://schemas.microsoft.com/office/drawing/2014/main" id="{17D8B215-2C0C-4CD9-88C4-7B9263863726}"/>
              </a:ext>
            </a:extLst>
          </p:cNvPr>
          <p:cNvSpPr txBox="1">
            <a:spLocks/>
          </p:cNvSpPr>
          <p:nvPr/>
        </p:nvSpPr>
        <p:spPr>
          <a:xfrm>
            <a:off x="560035" y="4912643"/>
            <a:ext cx="4122080" cy="1824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i="1" dirty="0">
                <a:latin typeface="Arial" panose="020B0604020202020204" pitchFamily="34" charset="0"/>
                <a:cs typeface="Arial" panose="020B0604020202020204" pitchFamily="34" charset="0"/>
                <a:hlinkClick r:id="rId7"/>
              </a:rPr>
              <a:t>Click here for Answers</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5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E0D44289-F877-47CB-9722-7D263EFD1F9C}"/>
              </a:ext>
            </a:extLst>
          </p:cNvPr>
          <p:cNvPicPr>
            <a:picLocks noRot="1" noChangeAspect="1"/>
          </p:cNvPicPr>
          <p:nvPr>
            <a:videoFile r:link="rId1"/>
          </p:nvPr>
        </p:nvPicPr>
        <p:blipFill>
          <a:blip r:embed="rId5"/>
          <a:stretch>
            <a:fillRect/>
          </a:stretch>
        </p:blipFill>
        <p:spPr>
          <a:xfrm>
            <a:off x="2989350" y="1915258"/>
            <a:ext cx="5962145" cy="3353707"/>
          </a:xfrm>
          <a:prstGeom prst="rect">
            <a:avLst/>
          </a:prstGeom>
        </p:spPr>
      </p:pic>
      <p:sp>
        <p:nvSpPr>
          <p:cNvPr id="8" name="Rectangle 7">
            <a:extLst>
              <a:ext uri="{FF2B5EF4-FFF2-40B4-BE49-F238E27FC236}">
                <a16:creationId xmlns:a16="http://schemas.microsoft.com/office/drawing/2014/main" id="{3F745843-837B-1244-B666-8B046599AFCB}"/>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17685CC6-AFC6-CB4B-B038-FF3A60F65F4F}"/>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993403" y="328176"/>
            <a:ext cx="1898114" cy="579668"/>
          </a:xfrm>
        </p:spPr>
      </p:pic>
      <p:sp>
        <p:nvSpPr>
          <p:cNvPr id="10" name="Freeform 9">
            <a:extLst>
              <a:ext uri="{FF2B5EF4-FFF2-40B4-BE49-F238E27FC236}">
                <a16:creationId xmlns:a16="http://schemas.microsoft.com/office/drawing/2014/main" id="{CAEC4EBF-38D7-AA43-806C-8E0781877492}"/>
              </a:ext>
            </a:extLst>
          </p:cNvPr>
          <p:cNvSpPr/>
          <p:nvPr/>
        </p:nvSpPr>
        <p:spPr>
          <a:xfrm>
            <a:off x="-883029" y="296244"/>
            <a:ext cx="87933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116B94EE-1521-1946-A0CB-0FFC74BE1A0A}"/>
              </a:ext>
            </a:extLst>
          </p:cNvPr>
          <p:cNvSpPr txBox="1"/>
          <p:nvPr/>
        </p:nvSpPr>
        <p:spPr>
          <a:xfrm>
            <a:off x="386693" y="391416"/>
            <a:ext cx="9004480" cy="492443"/>
          </a:xfrm>
          <a:prstGeom prst="rect">
            <a:avLst/>
          </a:prstGeom>
          <a:noFill/>
        </p:spPr>
        <p:txBody>
          <a:bodyPr wrap="square" rtlCol="0">
            <a:spAutoFit/>
          </a:bodyPr>
          <a:lstStyle/>
          <a:p>
            <a:pPr lvl="0"/>
            <a:r>
              <a:rPr lang="en-US" sz="2600" b="1" i="1" dirty="0">
                <a:solidFill>
                  <a:srgbClr val="FFD300"/>
                </a:solidFill>
                <a:latin typeface="Arial" panose="020B0604020202020204" pitchFamily="34" charset="0"/>
                <a:cs typeface="Arial" panose="020B0604020202020204" pitchFamily="34" charset="0"/>
              </a:rPr>
              <a:t>Suggestion 2 </a:t>
            </a:r>
            <a:r>
              <a:rPr lang="en-US" sz="2600" b="1" i="1" dirty="0">
                <a:solidFill>
                  <a:schemeClr val="bg1"/>
                </a:solidFill>
                <a:latin typeface="Arial" panose="020B0604020202020204" pitchFamily="34" charset="0"/>
                <a:cs typeface="Arial" panose="020B0604020202020204" pitchFamily="34" charset="0"/>
              </a:rPr>
              <a:t>– The Pilot and Navigator Pair</a:t>
            </a:r>
            <a:endParaRPr lang="en-GB" sz="2600" b="1" i="1" dirty="0">
              <a:solidFill>
                <a:schemeClr val="bg1"/>
              </a:solidFill>
              <a:latin typeface="Arial" panose="020B0604020202020204" pitchFamily="34" charset="0"/>
              <a:cs typeface="Arial" panose="020B0604020202020204" pitchFamily="34" charset="0"/>
            </a:endParaRPr>
          </a:p>
        </p:txBody>
      </p:sp>
      <p:pic>
        <p:nvPicPr>
          <p:cNvPr id="5" name="Online Media 4">
            <a:hlinkClick r:id="" action="ppaction://media"/>
            <a:extLst>
              <a:ext uri="{FF2B5EF4-FFF2-40B4-BE49-F238E27FC236}">
                <a16:creationId xmlns:a16="http://schemas.microsoft.com/office/drawing/2014/main" id="{31AF9720-4E88-4653-A46A-BA337ECFEA88}"/>
              </a:ext>
            </a:extLst>
          </p:cNvPr>
          <p:cNvPicPr>
            <a:picLocks noRot="1" noChangeAspect="1"/>
          </p:cNvPicPr>
          <p:nvPr>
            <a:videoFile r:link="rId2"/>
          </p:nvPr>
        </p:nvPicPr>
        <p:blipFill>
          <a:blip r:embed="rId7">
            <a:extLst>
              <a:ext uri="{28A0092B-C50C-407E-A947-70E740481C1C}">
                <a14:useLocalDpi xmlns:a14="http://schemas.microsoft.com/office/drawing/2010/main" val="0"/>
              </a:ext>
            </a:extLst>
          </a:blip>
          <a:stretch>
            <a:fillRect/>
          </a:stretch>
        </p:blipFill>
        <p:spPr>
          <a:xfrm>
            <a:off x="2989350" y="1915258"/>
            <a:ext cx="6031152" cy="3353707"/>
          </a:xfrm>
          <a:prstGeom prst="rect">
            <a:avLst/>
          </a:prstGeom>
        </p:spPr>
      </p:pic>
    </p:spTree>
    <p:extLst>
      <p:ext uri="{BB962C8B-B14F-4D97-AF65-F5344CB8AC3E}">
        <p14:creationId xmlns:p14="http://schemas.microsoft.com/office/powerpoint/2010/main" val="21318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745843-837B-1244-B666-8B046599AFCB}"/>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17685CC6-AFC6-CB4B-B038-FF3A60F65F4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993403" y="328176"/>
            <a:ext cx="1898114" cy="579668"/>
          </a:xfrm>
        </p:spPr>
      </p:pic>
      <p:sp>
        <p:nvSpPr>
          <p:cNvPr id="10" name="Freeform 9">
            <a:extLst>
              <a:ext uri="{FF2B5EF4-FFF2-40B4-BE49-F238E27FC236}">
                <a16:creationId xmlns:a16="http://schemas.microsoft.com/office/drawing/2014/main" id="{CAEC4EBF-38D7-AA43-806C-8E0781877492}"/>
              </a:ext>
            </a:extLst>
          </p:cNvPr>
          <p:cNvSpPr/>
          <p:nvPr/>
        </p:nvSpPr>
        <p:spPr>
          <a:xfrm>
            <a:off x="-883029" y="296244"/>
            <a:ext cx="87933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116B94EE-1521-1946-A0CB-0FFC74BE1A0A}"/>
              </a:ext>
            </a:extLst>
          </p:cNvPr>
          <p:cNvSpPr txBox="1"/>
          <p:nvPr/>
        </p:nvSpPr>
        <p:spPr>
          <a:xfrm>
            <a:off x="386693" y="391416"/>
            <a:ext cx="9004480" cy="892552"/>
          </a:xfrm>
          <a:prstGeom prst="rect">
            <a:avLst/>
          </a:prstGeom>
          <a:noFill/>
        </p:spPr>
        <p:txBody>
          <a:bodyPr wrap="square" rtlCol="0">
            <a:spAutoFit/>
          </a:bodyPr>
          <a:lstStyle/>
          <a:p>
            <a:r>
              <a:rPr lang="en-US" sz="2600" b="1" i="1" dirty="0">
                <a:solidFill>
                  <a:srgbClr val="FFD300"/>
                </a:solidFill>
                <a:latin typeface="Arial" panose="020B0604020202020204" pitchFamily="34" charset="0"/>
                <a:cs typeface="Arial" panose="020B0604020202020204" pitchFamily="34" charset="0"/>
              </a:rPr>
              <a:t>Suggestion 3 </a:t>
            </a:r>
            <a:r>
              <a:rPr lang="en-US" sz="2600" b="1" i="1" dirty="0">
                <a:solidFill>
                  <a:schemeClr val="bg1"/>
                </a:solidFill>
                <a:latin typeface="Arial" panose="020B0604020202020204" pitchFamily="34" charset="0"/>
                <a:cs typeface="Arial" panose="020B0604020202020204" pitchFamily="34" charset="0"/>
              </a:rPr>
              <a:t>– The Silent Assassin </a:t>
            </a:r>
          </a:p>
          <a:p>
            <a:endParaRPr lang="en-GB" sz="2600" b="1" i="1" dirty="0">
              <a:solidFill>
                <a:schemeClr val="bg1"/>
              </a:solidFill>
              <a:latin typeface="Arial" panose="020B0604020202020204" pitchFamily="34" charset="0"/>
              <a:cs typeface="Arial" panose="020B0604020202020204" pitchFamily="34" charset="0"/>
            </a:endParaRPr>
          </a:p>
        </p:txBody>
      </p:sp>
      <p:pic>
        <p:nvPicPr>
          <p:cNvPr id="12" name="Online Media 2">
            <a:hlinkClick r:id="" action="ppaction://media"/>
            <a:extLst>
              <a:ext uri="{FF2B5EF4-FFF2-40B4-BE49-F238E27FC236}">
                <a16:creationId xmlns:a16="http://schemas.microsoft.com/office/drawing/2014/main" id="{4652CDA6-367F-8F46-84EF-D17B4778900A}"/>
              </a:ext>
            </a:extLst>
          </p:cNvPr>
          <p:cNvPicPr>
            <a:picLocks noRot="1" noChangeAspect="1"/>
          </p:cNvPicPr>
          <p:nvPr>
            <a:videoFile r:link="rId1"/>
          </p:nvPr>
        </p:nvPicPr>
        <p:blipFill>
          <a:blip r:embed="rId6"/>
          <a:stretch>
            <a:fillRect/>
          </a:stretch>
        </p:blipFill>
        <p:spPr>
          <a:xfrm>
            <a:off x="2306872" y="1689462"/>
            <a:ext cx="7560837" cy="4252970"/>
          </a:xfrm>
          <a:prstGeom prst="rect">
            <a:avLst/>
          </a:prstGeom>
        </p:spPr>
      </p:pic>
      <p:pic>
        <p:nvPicPr>
          <p:cNvPr id="4" name="Online Media 3">
            <a:hlinkClick r:id="" action="ppaction://media"/>
            <a:extLst>
              <a:ext uri="{FF2B5EF4-FFF2-40B4-BE49-F238E27FC236}">
                <a16:creationId xmlns:a16="http://schemas.microsoft.com/office/drawing/2014/main" id="{EF6E335C-375D-4F43-95C9-E02BF39039A4}"/>
              </a:ext>
            </a:extLst>
          </p:cNvPr>
          <p:cNvPicPr>
            <a:picLocks noRot="1" noChangeAspect="1"/>
          </p:cNvPicPr>
          <p:nvPr>
            <a:videoFile r:link="rId2"/>
          </p:nvPr>
        </p:nvPicPr>
        <p:blipFill>
          <a:blip r:embed="rId7">
            <a:extLst>
              <a:ext uri="{28A0092B-C50C-407E-A947-70E740481C1C}">
                <a14:useLocalDpi xmlns:a14="http://schemas.microsoft.com/office/drawing/2010/main" val="0"/>
              </a:ext>
            </a:extLst>
          </a:blip>
          <a:stretch>
            <a:fillRect/>
          </a:stretch>
        </p:blipFill>
        <p:spPr>
          <a:xfrm>
            <a:off x="2274898" y="1680593"/>
            <a:ext cx="7664294" cy="4261839"/>
          </a:xfrm>
          <a:prstGeom prst="rect">
            <a:avLst/>
          </a:prstGeom>
        </p:spPr>
      </p:pic>
    </p:spTree>
    <p:extLst>
      <p:ext uri="{BB962C8B-B14F-4D97-AF65-F5344CB8AC3E}">
        <p14:creationId xmlns:p14="http://schemas.microsoft.com/office/powerpoint/2010/main" val="380190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745843-837B-1244-B666-8B046599AFCB}"/>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17685CC6-AFC6-CB4B-B038-FF3A60F65F4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93403" y="328176"/>
            <a:ext cx="1898114" cy="579668"/>
          </a:xfrm>
        </p:spPr>
      </p:pic>
      <p:sp>
        <p:nvSpPr>
          <p:cNvPr id="10" name="Freeform 9">
            <a:extLst>
              <a:ext uri="{FF2B5EF4-FFF2-40B4-BE49-F238E27FC236}">
                <a16:creationId xmlns:a16="http://schemas.microsoft.com/office/drawing/2014/main" id="{CAEC4EBF-38D7-AA43-806C-8E0781877492}"/>
              </a:ext>
            </a:extLst>
          </p:cNvPr>
          <p:cNvSpPr/>
          <p:nvPr/>
        </p:nvSpPr>
        <p:spPr>
          <a:xfrm>
            <a:off x="-883029" y="296244"/>
            <a:ext cx="87933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116B94EE-1521-1946-A0CB-0FFC74BE1A0A}"/>
              </a:ext>
            </a:extLst>
          </p:cNvPr>
          <p:cNvSpPr txBox="1"/>
          <p:nvPr/>
        </p:nvSpPr>
        <p:spPr>
          <a:xfrm>
            <a:off x="386693" y="391416"/>
            <a:ext cx="9004480" cy="492443"/>
          </a:xfrm>
          <a:prstGeom prst="rect">
            <a:avLst/>
          </a:prstGeom>
          <a:noFill/>
        </p:spPr>
        <p:txBody>
          <a:bodyPr wrap="square" rtlCol="0">
            <a:spAutoFit/>
          </a:bodyPr>
          <a:lstStyle/>
          <a:p>
            <a:r>
              <a:rPr lang="en-US" sz="2600" b="1" i="1" dirty="0">
                <a:solidFill>
                  <a:srgbClr val="FFD300"/>
                </a:solidFill>
                <a:latin typeface="Arial" panose="020B0604020202020204" pitchFamily="34" charset="0"/>
                <a:cs typeface="Arial" panose="020B0604020202020204" pitchFamily="34" charset="0"/>
              </a:rPr>
              <a:t>Suggestion 4 </a:t>
            </a:r>
            <a:r>
              <a:rPr lang="en-US" sz="2600" b="1" i="1" dirty="0">
                <a:solidFill>
                  <a:schemeClr val="bg1"/>
                </a:solidFill>
                <a:latin typeface="Arial" panose="020B0604020202020204" pitchFamily="34" charset="0"/>
                <a:cs typeface="Arial" panose="020B0604020202020204" pitchFamily="34" charset="0"/>
              </a:rPr>
              <a:t>– Divide and Conquer</a:t>
            </a:r>
            <a:endParaRPr lang="en-GB" sz="2600" b="1" i="1" dirty="0">
              <a:solidFill>
                <a:schemeClr val="bg1"/>
              </a:solidFill>
              <a:latin typeface="Arial" panose="020B0604020202020204" pitchFamily="34" charset="0"/>
              <a:cs typeface="Arial" panose="020B0604020202020204" pitchFamily="34" charset="0"/>
            </a:endParaRPr>
          </a:p>
        </p:txBody>
      </p:sp>
      <p:pic>
        <p:nvPicPr>
          <p:cNvPr id="4" name="Online Media 3">
            <a:hlinkClick r:id="" action="ppaction://media"/>
            <a:extLst>
              <a:ext uri="{FF2B5EF4-FFF2-40B4-BE49-F238E27FC236}">
                <a16:creationId xmlns:a16="http://schemas.microsoft.com/office/drawing/2014/main" id="{1B54A673-0BA4-4F68-8E8C-95C999323B1E}"/>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252312" y="1933330"/>
            <a:ext cx="6591701" cy="3665408"/>
          </a:xfrm>
          <a:prstGeom prst="rect">
            <a:avLst/>
          </a:prstGeom>
        </p:spPr>
      </p:pic>
    </p:spTree>
    <p:extLst>
      <p:ext uri="{BB962C8B-B14F-4D97-AF65-F5344CB8AC3E}">
        <p14:creationId xmlns:p14="http://schemas.microsoft.com/office/powerpoint/2010/main" val="420667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745843-837B-1244-B666-8B046599AFCB}"/>
              </a:ext>
            </a:extLst>
          </p:cNvPr>
          <p:cNvSpPr/>
          <p:nvPr/>
        </p:nvSpPr>
        <p:spPr>
          <a:xfrm>
            <a:off x="0" y="0"/>
            <a:ext cx="12192000" cy="1171851"/>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17685CC6-AFC6-CB4B-B038-FF3A60F65F4F}"/>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993403" y="328176"/>
            <a:ext cx="1898114" cy="579668"/>
          </a:xfrm>
        </p:spPr>
      </p:pic>
      <p:sp>
        <p:nvSpPr>
          <p:cNvPr id="10" name="Freeform 9">
            <a:extLst>
              <a:ext uri="{FF2B5EF4-FFF2-40B4-BE49-F238E27FC236}">
                <a16:creationId xmlns:a16="http://schemas.microsoft.com/office/drawing/2014/main" id="{CAEC4EBF-38D7-AA43-806C-8E0781877492}"/>
              </a:ext>
            </a:extLst>
          </p:cNvPr>
          <p:cNvSpPr/>
          <p:nvPr/>
        </p:nvSpPr>
        <p:spPr>
          <a:xfrm>
            <a:off x="-883029" y="296244"/>
            <a:ext cx="8793316" cy="700392"/>
          </a:xfrm>
          <a:custGeom>
            <a:avLst/>
            <a:gdLst>
              <a:gd name="connsiteX0" fmla="*/ 9728 w 8142051"/>
              <a:gd name="connsiteY0" fmla="*/ 0 h 700392"/>
              <a:gd name="connsiteX1" fmla="*/ 8142051 w 8142051"/>
              <a:gd name="connsiteY1" fmla="*/ 0 h 700392"/>
              <a:gd name="connsiteX2" fmla="*/ 7859949 w 8142051"/>
              <a:gd name="connsiteY2" fmla="*/ 700392 h 700392"/>
              <a:gd name="connsiteX3" fmla="*/ 0 w 8142051"/>
              <a:gd name="connsiteY3" fmla="*/ 700392 h 700392"/>
              <a:gd name="connsiteX4" fmla="*/ 9728 w 8142051"/>
              <a:gd name="connsiteY4" fmla="*/ 0 h 70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051" h="700392">
                <a:moveTo>
                  <a:pt x="9728" y="0"/>
                </a:moveTo>
                <a:lnTo>
                  <a:pt x="8142051" y="0"/>
                </a:lnTo>
                <a:lnTo>
                  <a:pt x="7859949" y="700392"/>
                </a:lnTo>
                <a:lnTo>
                  <a:pt x="0" y="700392"/>
                </a:lnTo>
                <a:lnTo>
                  <a:pt x="9728" y="0"/>
                </a:lnTo>
                <a:close/>
              </a:path>
            </a:pathLst>
          </a:custGeom>
          <a:solidFill>
            <a:srgbClr val="7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116B94EE-1521-1946-A0CB-0FFC74BE1A0A}"/>
              </a:ext>
            </a:extLst>
          </p:cNvPr>
          <p:cNvSpPr txBox="1"/>
          <p:nvPr/>
        </p:nvSpPr>
        <p:spPr>
          <a:xfrm>
            <a:off x="386693" y="391416"/>
            <a:ext cx="9004480" cy="492443"/>
          </a:xfrm>
          <a:prstGeom prst="rect">
            <a:avLst/>
          </a:prstGeom>
          <a:noFill/>
        </p:spPr>
        <p:txBody>
          <a:bodyPr wrap="square" rtlCol="0">
            <a:spAutoFit/>
          </a:bodyPr>
          <a:lstStyle/>
          <a:p>
            <a:r>
              <a:rPr lang="en-US" sz="2600" b="1" i="1" dirty="0">
                <a:solidFill>
                  <a:srgbClr val="FFD300"/>
                </a:solidFill>
                <a:latin typeface="Arial" panose="020B0604020202020204" pitchFamily="34" charset="0"/>
                <a:cs typeface="Arial" panose="020B0604020202020204" pitchFamily="34" charset="0"/>
              </a:rPr>
              <a:t>Suggestion 5 </a:t>
            </a:r>
            <a:r>
              <a:rPr lang="en-US" sz="2600" b="1" i="1" dirty="0">
                <a:solidFill>
                  <a:schemeClr val="bg1"/>
                </a:solidFill>
                <a:latin typeface="Arial" panose="020B0604020202020204" pitchFamily="34" charset="0"/>
                <a:cs typeface="Arial" panose="020B0604020202020204" pitchFamily="34" charset="0"/>
              </a:rPr>
              <a:t>– Section by Section</a:t>
            </a:r>
            <a:endParaRPr lang="en-GB" sz="2600" b="1" i="1" dirty="0">
              <a:solidFill>
                <a:schemeClr val="bg1"/>
              </a:solidFill>
              <a:latin typeface="Arial" panose="020B0604020202020204" pitchFamily="34" charset="0"/>
              <a:cs typeface="Arial" panose="020B0604020202020204" pitchFamily="34" charset="0"/>
            </a:endParaRPr>
          </a:p>
        </p:txBody>
      </p:sp>
      <p:pic>
        <p:nvPicPr>
          <p:cNvPr id="12" name="Rapid Recall - How should I use the Board?">
            <a:hlinkClick r:id="" action="ppaction://media"/>
            <a:extLst>
              <a:ext uri="{FF2B5EF4-FFF2-40B4-BE49-F238E27FC236}">
                <a16:creationId xmlns:a16="http://schemas.microsoft.com/office/drawing/2014/main" id="{A10DECDB-74CA-9C40-A186-A9F7365B56B6}"/>
              </a:ext>
            </a:extLst>
          </p:cNvPr>
          <p:cNvPicPr>
            <a:picLocks noRot="1" noChangeAspect="1"/>
          </p:cNvPicPr>
          <p:nvPr>
            <a:videoFile r:link="rId1"/>
          </p:nvPr>
        </p:nvPicPr>
        <p:blipFill>
          <a:blip r:embed="rId7"/>
          <a:stretch>
            <a:fillRect/>
          </a:stretch>
        </p:blipFill>
        <p:spPr>
          <a:xfrm>
            <a:off x="2306872" y="1689462"/>
            <a:ext cx="7560837" cy="4252970"/>
          </a:xfrm>
          <a:prstGeom prst="rect">
            <a:avLst/>
          </a:prstGeom>
        </p:spPr>
      </p:pic>
      <p:pic>
        <p:nvPicPr>
          <p:cNvPr id="2" name="Online Media 1">
            <a:hlinkClick r:id="" action="ppaction://media"/>
            <a:extLst>
              <a:ext uri="{FF2B5EF4-FFF2-40B4-BE49-F238E27FC236}">
                <a16:creationId xmlns:a16="http://schemas.microsoft.com/office/drawing/2014/main" id="{FF437CE9-9946-456D-A49A-614DC1C76769}"/>
              </a:ext>
            </a:extLst>
          </p:cNvPr>
          <p:cNvPicPr>
            <a:picLocks noRot="1" noChangeAspect="1"/>
          </p:cNvPicPr>
          <p:nvPr>
            <a:videoFile r:link="rId2"/>
          </p:nvPr>
        </p:nvPicPr>
        <p:blipFill>
          <a:blip r:embed="rId8"/>
          <a:stretch>
            <a:fillRect/>
          </a:stretch>
        </p:blipFill>
        <p:spPr>
          <a:xfrm>
            <a:off x="2214394" y="1689462"/>
            <a:ext cx="7635896" cy="4295192"/>
          </a:xfrm>
          <a:prstGeom prst="rect">
            <a:avLst/>
          </a:prstGeom>
        </p:spPr>
      </p:pic>
      <p:pic>
        <p:nvPicPr>
          <p:cNvPr id="3" name="Online Media 2">
            <a:hlinkClick r:id="" action="ppaction://media"/>
            <a:extLst>
              <a:ext uri="{FF2B5EF4-FFF2-40B4-BE49-F238E27FC236}">
                <a16:creationId xmlns:a16="http://schemas.microsoft.com/office/drawing/2014/main" id="{3FD0632B-A450-455B-B7A5-021F7D49AD60}"/>
              </a:ext>
            </a:extLst>
          </p:cNvPr>
          <p:cNvPicPr>
            <a:picLocks noRot="1" noChangeAspect="1"/>
          </p:cNvPicPr>
          <p:nvPr>
            <a:videoFile r:link="rId3"/>
          </p:nvPr>
        </p:nvPicPr>
        <p:blipFill>
          <a:blip r:embed="rId9">
            <a:extLst>
              <a:ext uri="{28A0092B-C50C-407E-A947-70E740481C1C}">
                <a14:useLocalDpi xmlns:a14="http://schemas.microsoft.com/office/drawing/2010/main" val="0"/>
              </a:ext>
            </a:extLst>
          </a:blip>
          <a:stretch>
            <a:fillRect/>
          </a:stretch>
        </p:blipFill>
        <p:spPr>
          <a:xfrm>
            <a:off x="2214394" y="1668922"/>
            <a:ext cx="7724275" cy="4295192"/>
          </a:xfrm>
          <a:prstGeom prst="rect">
            <a:avLst/>
          </a:prstGeom>
        </p:spPr>
      </p:pic>
    </p:spTree>
    <p:extLst>
      <p:ext uri="{BB962C8B-B14F-4D97-AF65-F5344CB8AC3E}">
        <p14:creationId xmlns:p14="http://schemas.microsoft.com/office/powerpoint/2010/main" val="15271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fullScrn="1">
              <p:cMediaNode vol="80000">
                <p:cTn id="12" fill="hold" display="0">
                  <p:stCondLst>
                    <p:cond delay="indefinite"/>
                  </p:stCondLst>
                </p:cTn>
                <p:tgtEl>
                  <p:spTgt spid="1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CE2827986A77E4F82DBCA9631858E92" ma:contentTypeVersion="14" ma:contentTypeDescription="Create a new document." ma:contentTypeScope="" ma:versionID="74903b62daad5547243f3af3e7bd4339">
  <xsd:schema xmlns:xsd="http://www.w3.org/2001/XMLSchema" xmlns:xs="http://www.w3.org/2001/XMLSchema" xmlns:p="http://schemas.microsoft.com/office/2006/metadata/properties" xmlns:ns2="b2e76842-eaca-4115-bd59-93b83bf0ff93" xmlns:ns3="59ec12d3-c7d3-457a-8c6f-01a186fd8fba" targetNamespace="http://schemas.microsoft.com/office/2006/metadata/properties" ma:root="true" ma:fieldsID="4b16f48d2a3739d50eed7cd6b378e436" ns2:_="" ns3:_="">
    <xsd:import namespace="b2e76842-eaca-4115-bd59-93b83bf0ff93"/>
    <xsd:import namespace="59ec12d3-c7d3-457a-8c6f-01a186fd8fb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76842-eaca-4115-bd59-93b83bf0ff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ec12d3-c7d3-457a-8c6f-01a186fd8f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2e76842-eaca-4115-bd59-93b83bf0ff93">ESPT-1855661091-3378</_dlc_DocId>
    <_dlc_DocIdUrl xmlns="b2e76842-eaca-4115-bd59-93b83bf0ff93">
      <Url>https://eastpointglobal.sharepoint.com/_layouts/15/DocIdRedir.aspx?ID=ESPT-1855661091-3378</Url>
      <Description>ESPT-1855661091-3378</Description>
    </_dlc_DocIdUrl>
  </documentManagement>
</p:properties>
</file>

<file path=customXml/itemProps1.xml><?xml version="1.0" encoding="utf-8"?>
<ds:datastoreItem xmlns:ds="http://schemas.openxmlformats.org/officeDocument/2006/customXml" ds:itemID="{9A0BD3BA-1BAF-4F0B-A4F9-190B2716672A}">
  <ds:schemaRefs>
    <ds:schemaRef ds:uri="http://schemas.microsoft.com/sharepoint/v3/contenttype/forms"/>
  </ds:schemaRefs>
</ds:datastoreItem>
</file>

<file path=customXml/itemProps2.xml><?xml version="1.0" encoding="utf-8"?>
<ds:datastoreItem xmlns:ds="http://schemas.openxmlformats.org/officeDocument/2006/customXml" ds:itemID="{258CDF53-F05D-4951-BA08-37D62A16D338}">
  <ds:schemaRefs>
    <ds:schemaRef ds:uri="http://schemas.microsoft.com/sharepoint/events"/>
  </ds:schemaRefs>
</ds:datastoreItem>
</file>

<file path=customXml/itemProps3.xml><?xml version="1.0" encoding="utf-8"?>
<ds:datastoreItem xmlns:ds="http://schemas.openxmlformats.org/officeDocument/2006/customXml" ds:itemID="{3CEFFC08-0D7A-4497-9C06-1F11BF9E0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76842-eaca-4115-bd59-93b83bf0ff93"/>
    <ds:schemaRef ds:uri="59ec12d3-c7d3-457a-8c6f-01a186fd8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F9A44EC-FB85-46A2-9664-4E6539D4ABAE}">
  <ds:schemaRef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b2e76842-eaca-4115-bd59-93b83bf0ff93"/>
    <ds:schemaRef ds:uri="http://purl.org/dc/terms/"/>
    <ds:schemaRef ds:uri="59ec12d3-c7d3-457a-8c6f-01a186fd8fb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3073</TotalTime>
  <Words>1292</Words>
  <Application>Microsoft Office PowerPoint</Application>
  <PresentationFormat>Widescreen</PresentationFormat>
  <Paragraphs>127</Paragraphs>
  <Slides>12</Slides>
  <Notes>12</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GelPenHeavy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Alfie Temple | Propeller</dc:creator>
  <cp:lastModifiedBy>Alfie Temple | Propeller</cp:lastModifiedBy>
  <cp:revision>205</cp:revision>
  <cp:lastPrinted>2018-11-27T09:54:56Z</cp:lastPrinted>
  <dcterms:created xsi:type="dcterms:W3CDTF">2016-11-10T07:57:06Z</dcterms:created>
  <dcterms:modified xsi:type="dcterms:W3CDTF">2018-11-28T10:18:44Z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0x0101009CE2827986A77E4F82DBCA9631858E92</vt:lpwstr>
  </property>
  <property fmtid="{D5CDD505-2E9C-101B-9397-08002B2CF9AE}" pid="3" name="_dlc_DocIdItemGuid">
    <vt:lpwstr>247b7fec-5a3e-49a9-82ab-6f3c8f3c8179</vt:lpwstr>
  </property>
</Properties>
</file>